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8" r:id="rId1"/>
  </p:sldMasterIdLst>
  <p:notesMasterIdLst>
    <p:notesMasterId r:id="rId15"/>
  </p:notesMasterIdLst>
  <p:sldIdLst>
    <p:sldId id="256" r:id="rId2"/>
    <p:sldId id="27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ADFF"/>
    <a:srgbClr val="E16D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058" autoAdjust="0"/>
    <p:restoredTop sz="88121" autoAdjust="0"/>
  </p:normalViewPr>
  <p:slideViewPr>
    <p:cSldViewPr>
      <p:cViewPr varScale="1">
        <p:scale>
          <a:sx n="65" d="100"/>
          <a:sy n="65" d="100"/>
        </p:scale>
        <p:origin x="-17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10"/>
      <c:rotY val="30"/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</c:v>
                </c:pt>
              </c:strCache>
            </c:strRef>
          </c:tx>
          <c:dLbls>
            <c:showVal val="1"/>
          </c:dLbls>
          <c:cat>
            <c:strRef>
              <c:f>Sheet1!$A$2:$A$3</c:f>
              <c:strCache>
                <c:ptCount val="2"/>
                <c:pt idx="0">
                  <c:v>State HEIs - 23</c:v>
                </c:pt>
                <c:pt idx="1">
                  <c:v>Private HEIs - 47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Teaching University</c:v>
                </c:pt>
              </c:strCache>
            </c:strRef>
          </c:tx>
          <c:dLbls>
            <c:showVal val="1"/>
          </c:dLbls>
          <c:cat>
            <c:strRef>
              <c:f>Sheet1!$A$2:$A$3</c:f>
              <c:strCache>
                <c:ptCount val="2"/>
                <c:pt idx="0">
                  <c:v>State HEIs - 23</c:v>
                </c:pt>
                <c:pt idx="1">
                  <c:v>Private HEIs - 47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</c:v>
                </c:pt>
                <c:pt idx="1">
                  <c:v>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College</c:v>
                </c:pt>
              </c:strCache>
            </c:strRef>
          </c:tx>
          <c:dLbls>
            <c:showVal val="1"/>
          </c:dLbls>
          <c:cat>
            <c:strRef>
              <c:f>Sheet1!$A$2:$A$3</c:f>
              <c:strCache>
                <c:ptCount val="2"/>
                <c:pt idx="0">
                  <c:v>State HEIs - 23</c:v>
                </c:pt>
                <c:pt idx="1">
                  <c:v>Private HEIs - 47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</c:v>
                </c:pt>
                <c:pt idx="1">
                  <c:v>7</c:v>
                </c:pt>
              </c:numCache>
            </c:numRef>
          </c:val>
        </c:ser>
        <c:shape val="cylinder"/>
        <c:axId val="103510784"/>
        <c:axId val="103512320"/>
        <c:axId val="0"/>
      </c:bar3DChart>
      <c:catAx>
        <c:axId val="10351078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+mj-lt"/>
              </a:defRPr>
            </a:pPr>
            <a:endParaRPr lang="ru-RU"/>
          </a:p>
        </c:txPr>
        <c:crossAx val="103512320"/>
        <c:crosses val="autoZero"/>
        <c:auto val="1"/>
        <c:lblAlgn val="ctr"/>
        <c:lblOffset val="100"/>
      </c:catAx>
      <c:valAx>
        <c:axId val="103512320"/>
        <c:scaling>
          <c:orientation val="minMax"/>
        </c:scaling>
        <c:axPos val="l"/>
        <c:majorGridlines/>
        <c:numFmt formatCode="General" sourceLinked="1"/>
        <c:tickLblPos val="nextTo"/>
        <c:crossAx val="10351078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4.6561017263238733E-2"/>
          <c:y val="4.3456485966074702E-2"/>
          <c:w val="0.90687796547352262"/>
          <c:h val="0.79595608935176088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3FADFF"/>
            </a:solidFill>
          </c:spPr>
          <c:dLbls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5.3</c:v>
                </c:pt>
                <c:pt idx="1">
                  <c:v>18</c:v>
                </c:pt>
                <c:pt idx="2">
                  <c:v>17</c:v>
                </c:pt>
                <c:pt idx="3">
                  <c:v>14.1</c:v>
                </c:pt>
                <c:pt idx="4">
                  <c:v>9.3000000000000007</c:v>
                </c:pt>
                <c:pt idx="5">
                  <c:v>7.4</c:v>
                </c:pt>
                <c:pt idx="6">
                  <c:v>8.9</c:v>
                </c:pt>
                <c:pt idx="7">
                  <c:v>8.3000000000000007</c:v>
                </c:pt>
                <c:pt idx="8">
                  <c:v>5.5</c:v>
                </c:pt>
                <c:pt idx="9">
                  <c:v>4.3</c:v>
                </c:pt>
                <c:pt idx="10">
                  <c:v>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E16DAF"/>
            </a:solidFill>
          </c:spPr>
          <c:dLbls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</c:v>
                </c:pt>
                <c:pt idx="1">
                  <c:v>18.5</c:v>
                </c:pt>
                <c:pt idx="2">
                  <c:v>17.5</c:v>
                </c:pt>
                <c:pt idx="3">
                  <c:v>12.3</c:v>
                </c:pt>
                <c:pt idx="4">
                  <c:v>11.3</c:v>
                </c:pt>
                <c:pt idx="5">
                  <c:v>10.1</c:v>
                </c:pt>
                <c:pt idx="6">
                  <c:v>9.5</c:v>
                </c:pt>
                <c:pt idx="7">
                  <c:v>8.5</c:v>
                </c:pt>
                <c:pt idx="8">
                  <c:v>7</c:v>
                </c:pt>
                <c:pt idx="9">
                  <c:v>1.5</c:v>
                </c:pt>
                <c:pt idx="10">
                  <c:v>0.9</c:v>
                </c:pt>
              </c:numCache>
            </c:numRef>
          </c:val>
        </c:ser>
        <c:shape val="cylinder"/>
        <c:axId val="108876160"/>
        <c:axId val="108877696"/>
        <c:axId val="0"/>
      </c:bar3DChart>
      <c:catAx>
        <c:axId val="108876160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08877696"/>
        <c:crosses val="autoZero"/>
        <c:auto val="1"/>
        <c:lblAlgn val="ctr"/>
        <c:lblOffset val="100"/>
      </c:catAx>
      <c:valAx>
        <c:axId val="108877696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088761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4.7</c:v>
                </c:pt>
                <c:pt idx="1">
                  <c:v>4.9000000000000004</c:v>
                </c:pt>
                <c:pt idx="2">
                  <c:v>4.4000000000000004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31.6</c:v>
                </c:pt>
                <c:pt idx="1">
                  <c:v>31.8</c:v>
                </c:pt>
                <c:pt idx="2">
                  <c:v>35.5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7.1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Secomdary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16.2</c:v>
                </c:pt>
                <c:pt idx="1">
                  <c:v>16.899999999999999</c:v>
                </c:pt>
                <c:pt idx="2">
                  <c:v>17.899999999999999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39.9</c:v>
                </c:pt>
                <c:pt idx="1">
                  <c:v>42.4</c:v>
                </c:pt>
                <c:pt idx="2">
                  <c:v>39.200000000000003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0.1</c:v>
                </c:pt>
              </c:numCache>
            </c:numRef>
          </c:val>
        </c:ser>
        <c:shape val="cylinder"/>
        <c:axId val="110916736"/>
        <c:axId val="110918272"/>
        <c:axId val="0"/>
      </c:bar3DChart>
      <c:catAx>
        <c:axId val="11091673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0918272"/>
        <c:crosses val="autoZero"/>
        <c:auto val="1"/>
        <c:lblAlgn val="ctr"/>
        <c:lblOffset val="100"/>
      </c:catAx>
      <c:valAx>
        <c:axId val="110918272"/>
        <c:scaling>
          <c:orientation val="minMax"/>
        </c:scaling>
        <c:delete val="1"/>
        <c:axPos val="l"/>
        <c:majorGridlines/>
        <c:numFmt formatCode="General" sourceLinked="0"/>
        <c:tickLblPos val="nextTo"/>
        <c:crossAx val="110916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77923784235927"/>
          <c:y val="0.1141699520961576"/>
          <c:w val="0.19174521594728444"/>
          <c:h val="0.63872263398608276"/>
        </c:manualLayout>
      </c:layout>
      <c:txPr>
        <a:bodyPr/>
        <a:lstStyle/>
        <a:p>
          <a:pPr>
            <a:defRPr sz="10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5.2</c:v>
                </c:pt>
                <c:pt idx="1">
                  <c:v>5.7</c:v>
                </c:pt>
                <c:pt idx="2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37.300000000000011</c:v>
                </c:pt>
                <c:pt idx="1">
                  <c:v>37.300000000000011</c:v>
                </c:pt>
                <c:pt idx="2">
                  <c:v>25.9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6.2</c:v>
                </c:pt>
                <c:pt idx="1">
                  <c:v>3.8</c:v>
                </c:pt>
                <c:pt idx="2">
                  <c:v>2.7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Secondary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11.9</c:v>
                </c:pt>
                <c:pt idx="1">
                  <c:v>12.4</c:v>
                </c:pt>
                <c:pt idx="2">
                  <c:v>24.4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39</c:v>
                </c:pt>
                <c:pt idx="1">
                  <c:v>40.6</c:v>
                </c:pt>
                <c:pt idx="2">
                  <c:v>44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0.1</c:v>
                </c:pt>
              </c:numCache>
            </c:numRef>
          </c:val>
        </c:ser>
        <c:shape val="cylinder"/>
        <c:axId val="110868352"/>
        <c:axId val="110869888"/>
        <c:axId val="0"/>
      </c:bar3DChart>
      <c:catAx>
        <c:axId val="110868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0869888"/>
        <c:crosses val="autoZero"/>
        <c:auto val="1"/>
        <c:lblAlgn val="ctr"/>
        <c:lblOffset val="100"/>
      </c:catAx>
      <c:valAx>
        <c:axId val="110869888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110868352"/>
        <c:crosses val="autoZero"/>
        <c:crossBetween val="between"/>
      </c:valAx>
    </c:plotArea>
    <c:plotVisOnly val="1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</c:v>
                </c:pt>
                <c:pt idx="1">
                  <c:v>0.30000000000000004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23.1</c:v>
                </c:pt>
                <c:pt idx="1">
                  <c:v>25.1</c:v>
                </c:pt>
                <c:pt idx="2">
                  <c:v>25.9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 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8.6</c:v>
                </c:pt>
                <c:pt idx="1">
                  <c:v>3.9</c:v>
                </c:pt>
                <c:pt idx="2">
                  <c:v>2.7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Secondary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22.6</c:v>
                </c:pt>
                <c:pt idx="1">
                  <c:v>22.3</c:v>
                </c:pt>
                <c:pt idx="2">
                  <c:v>24.4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41.3</c:v>
                </c:pt>
                <c:pt idx="1">
                  <c:v>44.4</c:v>
                </c:pt>
                <c:pt idx="2">
                  <c:v>44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0.1</c:v>
                </c:pt>
              </c:numCache>
            </c:numRef>
          </c:val>
        </c:ser>
        <c:shape val="cylinder"/>
        <c:axId val="110057728"/>
        <c:axId val="110067712"/>
        <c:axId val="0"/>
      </c:bar3DChart>
      <c:catAx>
        <c:axId val="1100577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0067712"/>
        <c:crosses val="autoZero"/>
        <c:auto val="1"/>
        <c:lblAlgn val="ctr"/>
        <c:lblOffset val="100"/>
      </c:catAx>
      <c:valAx>
        <c:axId val="110067712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100577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4430</c:v>
                </c:pt>
                <c:pt idx="1">
                  <c:v>138</c:v>
                </c:pt>
                <c:pt idx="2">
                  <c:v>3.5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Humanities and Art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18862</c:v>
                </c:pt>
                <c:pt idx="1">
                  <c:v>1413</c:v>
                </c:pt>
                <c:pt idx="2">
                  <c:v>516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Social Sciences, business and law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39624</c:v>
                </c:pt>
                <c:pt idx="1">
                  <c:v>4410</c:v>
                </c:pt>
                <c:pt idx="2">
                  <c:v>719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Science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8921</c:v>
                </c:pt>
                <c:pt idx="1">
                  <c:v>897</c:v>
                </c:pt>
                <c:pt idx="2">
                  <c:v>359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Engineering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13071</c:v>
                </c:pt>
                <c:pt idx="1">
                  <c:v>1320</c:v>
                </c:pt>
                <c:pt idx="2">
                  <c:v>1064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Agriculture and veterinary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3714</c:v>
                </c:pt>
                <c:pt idx="1">
                  <c:v>198</c:v>
                </c:pt>
                <c:pt idx="2">
                  <c:v>90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Health and welfare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11851</c:v>
                </c:pt>
                <c:pt idx="1">
                  <c:v>135</c:v>
                </c:pt>
                <c:pt idx="2">
                  <c:v>368</c:v>
                </c:pt>
              </c:numCache>
            </c:numRef>
          </c:val>
        </c:ser>
        <c:shape val="cylinder"/>
        <c:axId val="110262912"/>
        <c:axId val="110285184"/>
        <c:axId val="0"/>
      </c:bar3DChart>
      <c:catAx>
        <c:axId val="110262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  <c:crossAx val="110285184"/>
        <c:crosses val="autoZero"/>
        <c:auto val="1"/>
        <c:lblAlgn val="ctr"/>
        <c:lblOffset val="100"/>
      </c:catAx>
      <c:valAx>
        <c:axId val="110285184"/>
        <c:scaling>
          <c:orientation val="minMax"/>
        </c:scaling>
        <c:axPos val="l"/>
        <c:majorGridlines>
          <c:spPr>
            <a:effectLst>
              <a:innerShdw blurRad="63500" dist="50800" dir="2700000">
                <a:prstClr val="black">
                  <a:alpha val="50000"/>
                </a:prstClr>
              </a:innerShdw>
            </a:effectLst>
          </c:spPr>
        </c:majorGridlines>
        <c:numFmt formatCode="General" sourceLinked="0"/>
        <c:tickLblPos val="nextTo"/>
        <c:crossAx val="110262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92280794141788"/>
          <c:y val="3.5840059055118112E-2"/>
          <c:w val="0.23195655528842093"/>
          <c:h val="0.8365715725524232"/>
        </c:manualLayout>
      </c:layout>
      <c:txPr>
        <a:bodyPr/>
        <a:lstStyle/>
        <a:p>
          <a:pPr>
            <a:defRPr sz="10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2407</c:v>
                </c:pt>
                <c:pt idx="1">
                  <c:v>361</c:v>
                </c:pt>
                <c:pt idx="2">
                  <c:v>57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17618</c:v>
                </c:pt>
                <c:pt idx="1">
                  <c:v>1865</c:v>
                </c:pt>
                <c:pt idx="2">
                  <c:v>781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30820</c:v>
                </c:pt>
                <c:pt idx="1">
                  <c:v>5002</c:v>
                </c:pt>
                <c:pt idx="2">
                  <c:v>1137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6488</c:v>
                </c:pt>
                <c:pt idx="1">
                  <c:v>854</c:v>
                </c:pt>
                <c:pt idx="2">
                  <c:v>673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dLbls>
            <c:dLbl>
              <c:idx val="0"/>
              <c:layout>
                <c:manualLayout>
                  <c:x val="5.5555166717993227E-3"/>
                  <c:y val="-1.0031239015990741E-2"/>
                </c:manualLayout>
              </c:layout>
              <c:showVal val="1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6672</c:v>
                </c:pt>
                <c:pt idx="1">
                  <c:v>1233</c:v>
                </c:pt>
                <c:pt idx="2">
                  <c:v>1702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3754</c:v>
                </c:pt>
                <c:pt idx="1">
                  <c:v>130</c:v>
                </c:pt>
                <c:pt idx="2">
                  <c:v>141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7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Bachelor or Certified physician program</c:v>
                </c:pt>
                <c:pt idx="1">
                  <c:v>Magistracy or Residency</c:v>
                </c:pt>
                <c:pt idx="2">
                  <c:v>High Professional Program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7141</c:v>
                </c:pt>
                <c:pt idx="1">
                  <c:v>228</c:v>
                </c:pt>
              </c:numCache>
            </c:numRef>
          </c:val>
        </c:ser>
        <c:shape val="cylinder"/>
        <c:axId val="110194048"/>
        <c:axId val="110216320"/>
        <c:axId val="0"/>
      </c:bar3DChart>
      <c:catAx>
        <c:axId val="1101940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  <c:crossAx val="110216320"/>
        <c:crosses val="autoZero"/>
        <c:auto val="1"/>
        <c:lblAlgn val="ctr"/>
        <c:lblOffset val="100"/>
      </c:catAx>
      <c:valAx>
        <c:axId val="110216320"/>
        <c:scaling>
          <c:orientation val="minMax"/>
        </c:scaling>
        <c:axPos val="l"/>
        <c:majorGridlines/>
        <c:numFmt formatCode="General" sourceLinked="1"/>
        <c:tickLblPos val="nextTo"/>
        <c:crossAx val="1101940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800">
                <a:latin typeface="+mj-lt"/>
              </a:defRPr>
            </a:pPr>
            <a:r>
              <a:rPr lang="en-US" sz="800" dirty="0" smtClean="0">
                <a:latin typeface="+mj-lt"/>
              </a:rPr>
              <a:t>Number</a:t>
            </a:r>
            <a:r>
              <a:rPr lang="en-US" sz="800" baseline="0" dirty="0" smtClean="0">
                <a:latin typeface="+mj-lt"/>
              </a:rPr>
              <a:t> of bachelors – 1530, number of respondents- 545 </a:t>
            </a:r>
            <a:endParaRPr lang="en-US" sz="800" dirty="0">
              <a:latin typeface="+mj-lt"/>
            </a:endParaRPr>
          </a:p>
        </c:rich>
      </c:tx>
      <c:layout>
        <c:manualLayout>
          <c:xMode val="edge"/>
          <c:yMode val="edge"/>
          <c:x val="5.0927769059907819E-2"/>
          <c:y val="0.87850403746705441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  <c:showLeaderLines val="1"/>
          </c:dLbls>
          <c:cat>
            <c:strRef>
              <c:f>Sheet1!$A$2:$A$6</c:f>
              <c:strCache>
                <c:ptCount val="5"/>
                <c:pt idx="0">
                  <c:v>Unemployed</c:v>
                </c:pt>
                <c:pt idx="1">
                  <c:v>Employed in their filed</c:v>
                </c:pt>
                <c:pt idx="2">
                  <c:v>Employed in other field</c:v>
                </c:pt>
                <c:pt idx="3">
                  <c:v>Employed in Public Sector</c:v>
                </c:pt>
                <c:pt idx="4">
                  <c:v>Continue Studies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266</c:v>
                </c:pt>
                <c:pt idx="1">
                  <c:v>84</c:v>
                </c:pt>
                <c:pt idx="2">
                  <c:v>116</c:v>
                </c:pt>
                <c:pt idx="3">
                  <c:v>17</c:v>
                </c:pt>
                <c:pt idx="4">
                  <c:v>62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2786180359785724"/>
          <c:y val="0.19170536155894091"/>
          <c:w val="0.20434206074628661"/>
          <c:h val="0.64321642876473639"/>
        </c:manualLayout>
      </c:layout>
      <c:txPr>
        <a:bodyPr/>
        <a:lstStyle/>
        <a:p>
          <a:pPr>
            <a:defRPr sz="8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Unemployed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Law Faculty - 629 graduates, respondents - 109</c:v>
                </c:pt>
                <c:pt idx="1">
                  <c:v>Faculty of Economics and Business - 126 graduates, respondents - 94</c:v>
                </c:pt>
                <c:pt idx="2">
                  <c:v>Faculty of Education - 215 graduates, respondents - 47</c:v>
                </c:pt>
                <c:pt idx="3">
                  <c:v>Faculty of Humanities,Political and Social Sciences - 316 graduates, respondents - 150</c:v>
                </c:pt>
                <c:pt idx="4">
                  <c:v>Faculty of Exact and Natural Sciences - 244 graduates, respondents - 128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42</c:v>
                </c:pt>
                <c:pt idx="1">
                  <c:v>38</c:v>
                </c:pt>
                <c:pt idx="2">
                  <c:v>24</c:v>
                </c:pt>
                <c:pt idx="3">
                  <c:v>80</c:v>
                </c:pt>
                <c:pt idx="4">
                  <c:v>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Employed in their field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Law Faculty - 629 graduates, respondents - 109</c:v>
                </c:pt>
                <c:pt idx="1">
                  <c:v>Faculty of Economics and Business - 126 graduates, respondents - 94</c:v>
                </c:pt>
                <c:pt idx="2">
                  <c:v>Faculty of Education - 215 graduates, respondents - 47</c:v>
                </c:pt>
                <c:pt idx="3">
                  <c:v>Faculty of Humanities,Political and Social Sciences - 316 graduates, respondents - 150</c:v>
                </c:pt>
                <c:pt idx="4">
                  <c:v>Faculty of Exact and Natural Sciences - 244 graduates, respondents - 128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43</c:v>
                </c:pt>
                <c:pt idx="1">
                  <c:v>16</c:v>
                </c:pt>
                <c:pt idx="2">
                  <c:v>9</c:v>
                </c:pt>
                <c:pt idx="3">
                  <c:v>5</c:v>
                </c:pt>
                <c:pt idx="4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Employed in other field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Law Faculty - 629 graduates, respondents - 109</c:v>
                </c:pt>
                <c:pt idx="1">
                  <c:v>Faculty of Economics and Business - 126 graduates, respondents - 94</c:v>
                </c:pt>
                <c:pt idx="2">
                  <c:v>Faculty of Education - 215 graduates, respondents - 47</c:v>
                </c:pt>
                <c:pt idx="3">
                  <c:v>Faculty of Humanities,Political and Social Sciences - 316 graduates, respondents - 150</c:v>
                </c:pt>
                <c:pt idx="4">
                  <c:v>Faculty of Exact and Natural Sciences - 244 graduates, respondents - 128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19</c:v>
                </c:pt>
                <c:pt idx="2">
                  <c:v>14</c:v>
                </c:pt>
                <c:pt idx="3">
                  <c:v>43</c:v>
                </c:pt>
                <c:pt idx="4">
                  <c:v>29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Employed in Public Sector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Law Faculty - 629 graduates, respondents - 109</c:v>
                </c:pt>
                <c:pt idx="1">
                  <c:v>Faculty of Economics and Business - 126 graduates, respondents - 94</c:v>
                </c:pt>
                <c:pt idx="2">
                  <c:v>Faculty of Education - 215 graduates, respondents - 47</c:v>
                </c:pt>
                <c:pt idx="3">
                  <c:v>Faculty of Humanities,Political and Social Sciences - 316 graduates, respondents - 150</c:v>
                </c:pt>
                <c:pt idx="4">
                  <c:v>Faculty of Exact and Natural Sciences - 244 graduates, respondents - 128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Continue Studies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Law Faculty - 629 graduates, respondents - 109</c:v>
                </c:pt>
                <c:pt idx="1">
                  <c:v>Faculty of Economics and Business - 126 graduates, respondents - 94</c:v>
                </c:pt>
                <c:pt idx="2">
                  <c:v>Faculty of Education - 215 graduates, respondents - 47</c:v>
                </c:pt>
                <c:pt idx="3">
                  <c:v>Faculty of Humanities,Political and Social Sciences - 316 graduates, respondents - 150</c:v>
                </c:pt>
                <c:pt idx="4">
                  <c:v>Faculty of Exact and Natural Sciences - 244 graduates, respondents - 128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13</c:v>
                </c:pt>
                <c:pt idx="1">
                  <c:v>21</c:v>
                </c:pt>
                <c:pt idx="3">
                  <c:v>22</c:v>
                </c:pt>
                <c:pt idx="4">
                  <c:v>6</c:v>
                </c:pt>
              </c:numCache>
            </c:numRef>
          </c:val>
        </c:ser>
        <c:dLbls/>
        <c:shape val="cylinder"/>
        <c:axId val="111118592"/>
        <c:axId val="111124480"/>
        <c:axId val="0"/>
      </c:bar3DChart>
      <c:catAx>
        <c:axId val="111118592"/>
        <c:scaling>
          <c:orientation val="minMax"/>
        </c:scaling>
        <c:axPos val="b"/>
        <c:tickLblPos val="nextTo"/>
        <c:txPr>
          <a:bodyPr/>
          <a:lstStyle/>
          <a:p>
            <a:pPr>
              <a:defRPr sz="600">
                <a:latin typeface="+mj-lt"/>
              </a:defRPr>
            </a:pPr>
            <a:endParaRPr lang="ru-RU"/>
          </a:p>
        </c:txPr>
        <c:crossAx val="111124480"/>
        <c:crosses val="autoZero"/>
        <c:auto val="1"/>
        <c:lblAlgn val="ctr"/>
        <c:lblOffset val="100"/>
      </c:catAx>
      <c:valAx>
        <c:axId val="11112448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11118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294934981625901"/>
          <c:y val="0.22469871814758291"/>
          <c:w val="0.28777535278386729"/>
          <c:h val="0.55060218537639516"/>
        </c:manualLayout>
      </c:layout>
      <c:txPr>
        <a:bodyPr/>
        <a:lstStyle/>
        <a:p>
          <a:pPr>
            <a:defRPr sz="12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5419500360826682"/>
          <c:y val="2.7189928532389208E-2"/>
          <c:w val="0.45196353274479517"/>
          <c:h val="0.77985547436638192"/>
        </c:manualLayout>
      </c:layout>
      <c:bar3D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Employed (hired)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29.9</c:v>
                </c:pt>
                <c:pt idx="1">
                  <c:v>31.8</c:v>
                </c:pt>
                <c:pt idx="2">
                  <c:v>29.8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Self-employed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56.5</c:v>
                </c:pt>
                <c:pt idx="1">
                  <c:v>54.9</c:v>
                </c:pt>
                <c:pt idx="2">
                  <c:v>53.6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Unemployed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13.6</c:v>
                </c:pt>
                <c:pt idx="1">
                  <c:v>13.3</c:v>
                </c:pt>
                <c:pt idx="2">
                  <c:v>16.5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Not stated</c:v>
                </c:pt>
              </c:strCache>
            </c:strRef>
          </c:tx>
          <c:dLbls>
            <c:dLbl>
              <c:idx val="0"/>
              <c:layout>
                <c:manualLayout>
                  <c:x val="2.9166666666666667E-2"/>
                  <c:y val="-6.2500000000000021E-3"/>
                </c:manualLayout>
              </c:layout>
              <c:showVal val="1"/>
            </c:dLbl>
            <c:dLbl>
              <c:idx val="1"/>
              <c:layout>
                <c:manualLayout>
                  <c:x val="2.9166666666666667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3.9583333333333408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0.1</c:v>
                </c:pt>
              </c:numCache>
            </c:numRef>
          </c:val>
        </c:ser>
        <c:shape val="cylinder"/>
        <c:axId val="107414656"/>
        <c:axId val="107416192"/>
        <c:axId val="0"/>
      </c:bar3DChart>
      <c:catAx>
        <c:axId val="10741465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7416192"/>
        <c:crosses val="autoZero"/>
        <c:auto val="1"/>
        <c:lblAlgn val="ctr"/>
        <c:lblOffset val="100"/>
      </c:catAx>
      <c:valAx>
        <c:axId val="10741619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741465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>
                <a:latin typeface="+mj-lt"/>
              </a:defRPr>
            </a:pPr>
            <a:endParaRPr lang="ru-RU"/>
          </a:p>
        </c:txPr>
      </c:legendEntry>
      <c:layout>
        <c:manualLayout>
          <c:xMode val="edge"/>
          <c:yMode val="edge"/>
          <c:x val="0.66602769231941517"/>
          <c:y val="0.11537582812294986"/>
          <c:w val="0.3186930675360462"/>
          <c:h val="0.79261215231271887"/>
        </c:manualLayout>
      </c:layout>
      <c:txPr>
        <a:bodyPr/>
        <a:lstStyle/>
        <a:p>
          <a:pPr>
            <a:defRPr sz="14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20"/>
      <c:rotY val="30"/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Agriculture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54.3</c:v>
                </c:pt>
                <c:pt idx="1">
                  <c:v>55.3</c:v>
                </c:pt>
                <c:pt idx="2">
                  <c:v>53.4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Mining and quarrying</c:v>
                </c:pt>
              </c:strCache>
            </c:strRef>
          </c:tx>
          <c:dLbls>
            <c:dLbl>
              <c:idx val="0"/>
              <c:layout>
                <c:manualLayout>
                  <c:x val="-2.8906753414239851E-3"/>
                  <c:y val="-1.481471112479819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-3.333310003079594E-2"/>
                </c:manualLayout>
              </c:layout>
              <c:showVal val="1"/>
            </c:dLbl>
            <c:dLbl>
              <c:idx val="2"/>
              <c:layout>
                <c:manualLayout>
                  <c:x val="1.4453376707120192E-3"/>
                  <c:y val="-2.9629422249596388E-2"/>
                </c:manualLayout>
              </c:layout>
              <c:showVal val="1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0.3000000000000001</c:v>
                </c:pt>
                <c:pt idx="1">
                  <c:v>0.2</c:v>
                </c:pt>
                <c:pt idx="2">
                  <c:v>0.3000000000000001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Manufacturing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4.7</c:v>
                </c:pt>
                <c:pt idx="2">
                  <c:v>4.9000000000000004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Electricity,gas &amp; water supply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4814711124798194E-2"/>
                </c:manualLayout>
              </c:layout>
              <c:showVal val="1"/>
            </c:dLbl>
            <c:dLbl>
              <c:idx val="1"/>
              <c:layout>
                <c:manualLayout>
                  <c:x val="-2.8906753414240384E-3"/>
                  <c:y val="-1.1111033343598645E-2"/>
                </c:manualLayout>
              </c:layout>
              <c:showVal val="1"/>
            </c:dLbl>
            <c:dLbl>
              <c:idx val="2"/>
              <c:layout>
                <c:manualLayout>
                  <c:x val="-5.2995102388829055E-17"/>
                  <c:y val="-2.9629422249596388E-2"/>
                </c:manualLayout>
              </c:layout>
              <c:showVal val="1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1.3</c:v>
                </c:pt>
                <c:pt idx="1">
                  <c:v>1.1000000000000001</c:v>
                </c:pt>
                <c:pt idx="2">
                  <c:v>1.1000000000000001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Construction 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2.5</c:v>
                </c:pt>
                <c:pt idx="1">
                  <c:v>3.1</c:v>
                </c:pt>
                <c:pt idx="2">
                  <c:v>4.2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Wholesale and retail trade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10.8</c:v>
                </c:pt>
                <c:pt idx="1">
                  <c:v>9.6</c:v>
                </c:pt>
                <c:pt idx="2">
                  <c:v>9.9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Hotels &amp; restaurants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1.1000000000000001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Transport, storage and communications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Sheet1!$I$2:$I$4</c:f>
              <c:numCache>
                <c:formatCode>General</c:formatCode>
                <c:ptCount val="3"/>
                <c:pt idx="0">
                  <c:v>4</c:v>
                </c:pt>
                <c:pt idx="1">
                  <c:v>4.5</c:v>
                </c:pt>
                <c:pt idx="2">
                  <c:v>4.2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Financial intermediation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Sheet1!$J$2:$J$4</c:f>
              <c:numCache>
                <c:formatCode>General</c:formatCode>
                <c:ptCount val="3"/>
                <c:pt idx="0">
                  <c:v>0.8</c:v>
                </c:pt>
                <c:pt idx="1">
                  <c:v>0.8</c:v>
                </c:pt>
                <c:pt idx="2">
                  <c:v>1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Real estate and business activities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Sheet1!$K$2:$K$4</c:f>
              <c:numCache>
                <c:formatCode>General</c:formatCode>
                <c:ptCount val="3"/>
                <c:pt idx="0">
                  <c:v>1.5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Public administration and defence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Sheet1!$L$2:$L$4</c:f>
              <c:numCache>
                <c:formatCode>General</c:formatCode>
                <c:ptCount val="3"/>
                <c:pt idx="0">
                  <c:v>4.7</c:v>
                </c:pt>
                <c:pt idx="1">
                  <c:v>4.5</c:v>
                </c:pt>
                <c:pt idx="2">
                  <c:v>3.8</c:v>
                </c:pt>
              </c:numCache>
            </c:numRef>
          </c:val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Sheet1!$M$2:$M$4</c:f>
              <c:numCache>
                <c:formatCode>General</c:formatCode>
                <c:ptCount val="3"/>
                <c:pt idx="0">
                  <c:v>7.5</c:v>
                </c:pt>
                <c:pt idx="1">
                  <c:v>7.6</c:v>
                </c:pt>
                <c:pt idx="2">
                  <c:v>7.3</c:v>
                </c:pt>
              </c:numCache>
            </c:numRef>
          </c:val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Health and social work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Sheet1!$N$2:$N$4</c:f>
              <c:numCache>
                <c:formatCode>General</c:formatCode>
                <c:ptCount val="3"/>
                <c:pt idx="0">
                  <c:v>3.3</c:v>
                </c:pt>
                <c:pt idx="1">
                  <c:v>3</c:v>
                </c:pt>
                <c:pt idx="2">
                  <c:v>3.5</c:v>
                </c:pt>
              </c:numCache>
            </c:numRef>
          </c:val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Other community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Sheet1!$O$2:$O$4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2.4</c:v>
                </c:pt>
                <c:pt idx="2">
                  <c:v>2.6</c:v>
                </c:pt>
              </c:numCache>
            </c:numRef>
          </c:val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Private house economy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Sheet1!$P$2:$P$4</c:f>
              <c:numCache>
                <c:formatCode>General</c:formatCode>
                <c:ptCount val="3"/>
                <c:pt idx="0">
                  <c:v>0.5</c:v>
                </c:pt>
                <c:pt idx="1">
                  <c:v>0.70000000000000018</c:v>
                </c:pt>
                <c:pt idx="2">
                  <c:v>0.70000000000000018</c:v>
                </c:pt>
              </c:numCache>
            </c:numRef>
          </c:val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Exterritorial organiaztions and bodies</c:v>
                </c:pt>
              </c:strCache>
            </c:strRef>
          </c:tx>
          <c:dLbls>
            <c:dLbl>
              <c:idx val="0"/>
              <c:layout>
                <c:manualLayout>
                  <c:x val="1.4453376707120189E-2"/>
                  <c:y val="-1.4814711124798194E-2"/>
                </c:manualLayout>
              </c:layout>
              <c:showVal val="1"/>
            </c:dLbl>
            <c:dLbl>
              <c:idx val="1"/>
              <c:layout>
                <c:manualLayout>
                  <c:x val="1.3008039036408174E-2"/>
                  <c:y val="-1.4814711124798194E-2"/>
                </c:manualLayout>
              </c:layout>
              <c:showVal val="1"/>
            </c:dLbl>
            <c:dLbl>
              <c:idx val="2"/>
              <c:layout>
                <c:manualLayout>
                  <c:x val="1.4453376707120189E-2"/>
                  <c:y val="-1.1111033343598645E-2"/>
                </c:manualLayout>
              </c:layout>
              <c:showVal val="1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</c:numCache>
            </c:numRef>
          </c:cat>
          <c:val>
            <c:numRef>
              <c:f>Sheet1!$Q$2:$Q$4</c:f>
              <c:numCache>
                <c:formatCode>General</c:formatCode>
                <c:ptCount val="3"/>
                <c:pt idx="0">
                  <c:v>0.2</c:v>
                </c:pt>
                <c:pt idx="1">
                  <c:v>0.1</c:v>
                </c:pt>
                <c:pt idx="2">
                  <c:v>0.2</c:v>
                </c:pt>
              </c:numCache>
            </c:numRef>
          </c:val>
        </c:ser>
        <c:shape val="cylinder"/>
        <c:axId val="107998208"/>
        <c:axId val="108421888"/>
        <c:axId val="0"/>
      </c:bar3DChart>
      <c:catAx>
        <c:axId val="10799820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8421888"/>
        <c:crosses val="autoZero"/>
        <c:auto val="1"/>
        <c:lblAlgn val="ctr"/>
        <c:lblOffset val="100"/>
      </c:catAx>
      <c:valAx>
        <c:axId val="108421888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7998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972381987041136"/>
          <c:y val="3.8448258163256092E-4"/>
          <c:w val="0.25081923332461592"/>
          <c:h val="0.97643924335321075"/>
        </c:manualLayout>
      </c:layout>
      <c:txPr>
        <a:bodyPr/>
        <a:lstStyle/>
        <a:p>
          <a:pPr algn="just">
            <a:defRPr sz="800">
              <a:latin typeface="+mj-lt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0"/>
      <c:rotY val="0"/>
      <c:perspective val="60"/>
    </c:view3D>
    <c:plotArea>
      <c:layout>
        <c:manualLayout>
          <c:layoutTarget val="inner"/>
          <c:xMode val="edge"/>
          <c:yMode val="edge"/>
          <c:x val="9.0866924484886997E-3"/>
          <c:y val="3.2889069740388611E-2"/>
          <c:w val="0.78590977690288732"/>
          <c:h val="0.69991141732283491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3.5</c:v>
                </c:pt>
                <c:pt idx="1">
                  <c:v>2.6</c:v>
                </c:pt>
                <c:pt idx="2">
                  <c:v>2.5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7.3</c:v>
                </c:pt>
                <c:pt idx="1">
                  <c:v>7.7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41.4</c:v>
                </c:pt>
                <c:pt idx="1">
                  <c:v>40</c:v>
                </c:pt>
                <c:pt idx="2">
                  <c:v>41.1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8.9</c:v>
                </c:pt>
                <c:pt idx="1">
                  <c:v>6.3</c:v>
                </c:pt>
                <c:pt idx="2">
                  <c:v>4.3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Secondary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13.6</c:v>
                </c:pt>
                <c:pt idx="1">
                  <c:v>15.6</c:v>
                </c:pt>
                <c:pt idx="2">
                  <c:v>16.7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25.3</c:v>
                </c:pt>
                <c:pt idx="1">
                  <c:v>27.6</c:v>
                </c:pt>
                <c:pt idx="2">
                  <c:v>27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</c:numCache>
            </c:numRef>
          </c:val>
        </c:ser>
        <c:shape val="cylinder"/>
        <c:axId val="108721664"/>
        <c:axId val="108723200"/>
        <c:axId val="0"/>
      </c:bar3DChart>
      <c:catAx>
        <c:axId val="1087216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8723200"/>
        <c:crosses val="autoZero"/>
        <c:auto val="1"/>
        <c:lblAlgn val="ctr"/>
        <c:lblOffset val="100"/>
      </c:catAx>
      <c:valAx>
        <c:axId val="108723200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108721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38086399622242"/>
          <c:y val="0.11676931402178414"/>
          <c:w val="0.20700959365255678"/>
          <c:h val="0.67375119449118837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0"/>
      <c:rotY val="0"/>
      <c:depthPercent val="150"/>
      <c:perspective val="6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2.9</c:v>
                </c:pt>
                <c:pt idx="1">
                  <c:v>2.2000000000000002</c:v>
                </c:pt>
                <c:pt idx="2">
                  <c:v>1.9000000000000001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6.9</c:v>
                </c:pt>
                <c:pt idx="1">
                  <c:v>7</c:v>
                </c:pt>
                <c:pt idx="2">
                  <c:v>7.5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43.9</c:v>
                </c:pt>
                <c:pt idx="1">
                  <c:v>43</c:v>
                </c:pt>
                <c:pt idx="2">
                  <c:v>43.3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10.200000000000001</c:v>
                </c:pt>
                <c:pt idx="1">
                  <c:v>7.5</c:v>
                </c:pt>
                <c:pt idx="2">
                  <c:v>5.4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Secondary vocational</c:v>
                </c:pt>
              </c:strCache>
            </c:strRef>
          </c:tx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11.1</c:v>
                </c:pt>
                <c:pt idx="1">
                  <c:v>13.1</c:v>
                </c:pt>
                <c:pt idx="2">
                  <c:v>15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24.9</c:v>
                </c:pt>
                <c:pt idx="1">
                  <c:v>27</c:v>
                </c:pt>
                <c:pt idx="2">
                  <c:v>26.7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</c:ser>
        <c:shape val="cylinder"/>
        <c:axId val="109156224"/>
        <c:axId val="109157760"/>
        <c:axId val="0"/>
      </c:bar3DChart>
      <c:catAx>
        <c:axId val="1091562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9157760"/>
        <c:crosses val="autoZero"/>
        <c:auto val="1"/>
        <c:lblAlgn val="ctr"/>
        <c:lblOffset val="100"/>
      </c:catAx>
      <c:valAx>
        <c:axId val="10915776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09156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192321886238314"/>
          <c:y val="7.4748338347543297E-2"/>
          <c:w val="0.34553726180871397"/>
          <c:h val="0.77301062926360409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0"/>
      <c:rotY val="0"/>
      <c:depthPercent val="150"/>
      <c:perspective val="60"/>
    </c:view3D>
    <c:plotArea>
      <c:layout>
        <c:manualLayout>
          <c:layoutTarget val="inner"/>
          <c:xMode val="edge"/>
          <c:yMode val="edge"/>
          <c:x val="4.0740455593195023E-2"/>
          <c:y val="4.8888546711834041E-2"/>
          <c:w val="0.91851908881360977"/>
          <c:h val="0.78008657857162844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Primary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3</c:v>
                </c:pt>
                <c:pt idx="2">
                  <c:v>3.1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Basic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7.7</c:v>
                </c:pt>
                <c:pt idx="1">
                  <c:v>8.6</c:v>
                </c:pt>
                <c:pt idx="2">
                  <c:v>8.6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Secondary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38.4</c:v>
                </c:pt>
                <c:pt idx="1">
                  <c:v>36.800000000000004</c:v>
                </c:pt>
                <c:pt idx="2">
                  <c:v>38.4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7.5</c:v>
                </c:pt>
                <c:pt idx="1">
                  <c:v>5.0999999999999996</c:v>
                </c:pt>
                <c:pt idx="2">
                  <c:v>3.2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Secondary Vocational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16.399999999999999</c:v>
                </c:pt>
                <c:pt idx="1">
                  <c:v>18.3</c:v>
                </c:pt>
                <c:pt idx="2">
                  <c:v>18.7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Higher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25.7</c:v>
                </c:pt>
                <c:pt idx="1">
                  <c:v>28.1</c:v>
                </c:pt>
                <c:pt idx="2">
                  <c:v>27.4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Without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0.5</c:v>
                </c:pt>
              </c:numCache>
            </c:numRef>
          </c:val>
        </c:ser>
        <c:shape val="cylinder"/>
        <c:axId val="108726912"/>
        <c:axId val="108773760"/>
        <c:axId val="0"/>
      </c:bar3DChart>
      <c:catAx>
        <c:axId val="1087269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8773760"/>
        <c:crosses val="autoZero"/>
        <c:auto val="1"/>
        <c:lblAlgn val="ctr"/>
        <c:lblOffset val="100"/>
      </c:catAx>
      <c:valAx>
        <c:axId val="108773760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087269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0"/>
      <c:rotY val="0"/>
      <c:depthPercent val="150"/>
      <c:perspective val="2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&lt;20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4.8</c:v>
                </c:pt>
                <c:pt idx="2">
                  <c:v>4.2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20-24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17.3</c:v>
                </c:pt>
                <c:pt idx="1">
                  <c:v>17.3</c:v>
                </c:pt>
                <c:pt idx="2">
                  <c:v>18.2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25-29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18.399999999999999</c:v>
                </c:pt>
                <c:pt idx="1">
                  <c:v>16.600000000000001</c:v>
                </c:pt>
                <c:pt idx="2">
                  <c:v>17.3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30-34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13.7</c:v>
                </c:pt>
                <c:pt idx="1">
                  <c:v>12.4</c:v>
                </c:pt>
                <c:pt idx="2">
                  <c:v>13.3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35-39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>
                  <c:v>12.1</c:v>
                </c:pt>
                <c:pt idx="1">
                  <c:v>10.7</c:v>
                </c:pt>
                <c:pt idx="2">
                  <c:v>10.200000000000001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40-44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0">
                  <c:v>11.2</c:v>
                </c:pt>
                <c:pt idx="1">
                  <c:v>10.5</c:v>
                </c:pt>
                <c:pt idx="2">
                  <c:v>8.7000000000000011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45-49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Sheet1!$H$2:$H$4</c:f>
              <c:numCache>
                <c:formatCode>General</c:formatCode>
                <c:ptCount val="3"/>
                <c:pt idx="0">
                  <c:v>8.9</c:v>
                </c:pt>
                <c:pt idx="1">
                  <c:v>10.1</c:v>
                </c:pt>
                <c:pt idx="2">
                  <c:v>9.2000000000000011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50-54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Sheet1!$I$2:$I$4</c:f>
              <c:numCache>
                <c:formatCode>General</c:formatCode>
                <c:ptCount val="3"/>
                <c:pt idx="0">
                  <c:v>7</c:v>
                </c:pt>
                <c:pt idx="1">
                  <c:v>7.3</c:v>
                </c:pt>
                <c:pt idx="2">
                  <c:v>8.4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55-59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Sheet1!$J$2:$J$4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6.6</c:v>
                </c:pt>
                <c:pt idx="2">
                  <c:v>6.2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60-64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Sheet1!$K$2:$K$4</c:f>
              <c:numCache>
                <c:formatCode>General</c:formatCode>
                <c:ptCount val="3"/>
                <c:pt idx="0">
                  <c:v>2.1</c:v>
                </c:pt>
                <c:pt idx="1">
                  <c:v>2.2999999999999998</c:v>
                </c:pt>
                <c:pt idx="2">
                  <c:v>3</c:v>
                </c:pt>
              </c:numCache>
            </c:numRef>
          </c:val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65+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</c:numCache>
            </c:numRef>
          </c:cat>
          <c:val>
            <c:numRef>
              <c:f>Sheet1!$L$2:$L$4</c:f>
              <c:numCache>
                <c:formatCode>General</c:formatCode>
                <c:ptCount val="3"/>
                <c:pt idx="0">
                  <c:v>0.5</c:v>
                </c:pt>
                <c:pt idx="1">
                  <c:v>1.3</c:v>
                </c:pt>
                <c:pt idx="2">
                  <c:v>1.3</c:v>
                </c:pt>
              </c:numCache>
            </c:numRef>
          </c:val>
        </c:ser>
        <c:dLbls>
          <c:showVal val="1"/>
        </c:dLbls>
        <c:shape val="cylinder"/>
        <c:axId val="109041536"/>
        <c:axId val="109043072"/>
        <c:axId val="0"/>
      </c:bar3DChart>
      <c:catAx>
        <c:axId val="109041536"/>
        <c:scaling>
          <c:orientation val="minMax"/>
        </c:scaling>
        <c:axPos val="b"/>
        <c:numFmt formatCode="General" sourceLinked="1"/>
        <c:majorTickMark val="none"/>
        <c:tickLblPos val="nextTo"/>
        <c:crossAx val="109043072"/>
        <c:crosses val="autoZero"/>
        <c:auto val="1"/>
        <c:lblAlgn val="ctr"/>
        <c:lblOffset val="100"/>
      </c:catAx>
      <c:valAx>
        <c:axId val="109043072"/>
        <c:scaling>
          <c:orientation val="minMax"/>
        </c:scaling>
        <c:delete val="1"/>
        <c:axPos val="l"/>
        <c:numFmt formatCode="General" sourceLinked="1"/>
        <c:tickLblPos val="nextTo"/>
        <c:crossAx val="1090415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8372059594015951E-2"/>
          <c:y val="3.0475977171013458E-2"/>
          <c:w val="0.88176184273087743"/>
          <c:h val="0.14264237120700071"/>
        </c:manualLayout>
      </c:layout>
      <c:txPr>
        <a:bodyPr/>
        <a:lstStyle/>
        <a:p>
          <a:pPr>
            <a:defRPr sz="1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10"/>
      <c:depthPercent val="100"/>
      <c:rAngAx val="1"/>
    </c:view3D>
    <c:sideWall>
      <c:spPr>
        <a:ln w="25400">
          <a:noFill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c:spPr>
    </c:sideWall>
    <c:backWall>
      <c:spPr>
        <a:effectLst>
          <a:outerShdw blurRad="63500" sx="102000" sy="102000" algn="ctr" rotWithShape="0">
            <a:prstClr val="black">
              <a:alpha val="40000"/>
            </a:prstClr>
          </a:outerShdw>
        </a:effectLst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6"/>
            </a:solidFill>
          </c:spPr>
          <c:dLbls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9.2000000000000011</c:v>
                </c:pt>
                <c:pt idx="1">
                  <c:v>27.7</c:v>
                </c:pt>
                <c:pt idx="2">
                  <c:v>32.300000000000004</c:v>
                </c:pt>
                <c:pt idx="3">
                  <c:v>22.6</c:v>
                </c:pt>
                <c:pt idx="4">
                  <c:v>18.5</c:v>
                </c:pt>
                <c:pt idx="5">
                  <c:v>18.100000000000001</c:v>
                </c:pt>
                <c:pt idx="6">
                  <c:v>14.5</c:v>
                </c:pt>
                <c:pt idx="7">
                  <c:v>10.1</c:v>
                </c:pt>
                <c:pt idx="8">
                  <c:v>6.6</c:v>
                </c:pt>
                <c:pt idx="9">
                  <c:v>5.3</c:v>
                </c:pt>
                <c:pt idx="10">
                  <c:v>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E16DAF"/>
            </a:solidFill>
          </c:spPr>
          <c:dLbls>
            <c:dLbl>
              <c:idx val="6"/>
              <c:layout>
                <c:manualLayout>
                  <c:x val="8.0807515226171966E-3"/>
                  <c:y val="3.160471706623616E-2"/>
                </c:manualLayout>
              </c:layout>
              <c:showVal val="1"/>
            </c:dLbl>
            <c:dLbl>
              <c:idx val="7"/>
              <c:layout>
                <c:manualLayout>
                  <c:x val="1.61615030452344E-2"/>
                  <c:y val="3.5555306699515607E-2"/>
                </c:manualLayout>
              </c:layout>
              <c:showVal val="1"/>
            </c:dLbl>
            <c:dLbl>
              <c:idx val="10"/>
              <c:layout>
                <c:manualLayout>
                  <c:x val="3.6363381851777385E-2"/>
                  <c:y val="7.90117926655904E-3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3.5</c:v>
                </c:pt>
                <c:pt idx="1">
                  <c:v>19.8</c:v>
                </c:pt>
                <c:pt idx="2">
                  <c:v>18.100000000000001</c:v>
                </c:pt>
                <c:pt idx="3">
                  <c:v>15.1</c:v>
                </c:pt>
                <c:pt idx="4">
                  <c:v>14.7</c:v>
                </c:pt>
                <c:pt idx="5">
                  <c:v>12.6</c:v>
                </c:pt>
                <c:pt idx="6">
                  <c:v>10</c:v>
                </c:pt>
                <c:pt idx="7">
                  <c:v>9.2000000000000011</c:v>
                </c:pt>
                <c:pt idx="8">
                  <c:v>4.5999999999999996</c:v>
                </c:pt>
                <c:pt idx="9">
                  <c:v>0.6000000000000002</c:v>
                </c:pt>
                <c:pt idx="10">
                  <c:v>0.8</c:v>
                </c:pt>
              </c:numCache>
            </c:numRef>
          </c:val>
        </c:ser>
        <c:dLbls>
          <c:showVal val="1"/>
        </c:dLbls>
        <c:shape val="cylinder"/>
        <c:axId val="109307776"/>
        <c:axId val="109309312"/>
        <c:axId val="0"/>
      </c:bar3DChart>
      <c:catAx>
        <c:axId val="109307776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09309312"/>
        <c:crosses val="autoZero"/>
        <c:auto val="1"/>
        <c:lblAlgn val="ctr"/>
        <c:lblOffset val="100"/>
      </c:catAx>
      <c:valAx>
        <c:axId val="109309312"/>
        <c:scaling>
          <c:orientation val="minMax"/>
        </c:scaling>
        <c:delete val="1"/>
        <c:axPos val="l"/>
        <c:majorGridlines/>
        <c:numFmt formatCode="General" sourceLinked="1"/>
        <c:tickLblPos val="nextTo"/>
        <c:crossAx val="109307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245225993805157"/>
          <c:y val="0.3782512263936717"/>
          <c:w val="0.15876290693264858"/>
          <c:h val="0.11168099144246291"/>
        </c:manualLayout>
      </c:layout>
      <c:txPr>
        <a:bodyPr/>
        <a:lstStyle/>
        <a:p>
          <a:pPr>
            <a:defRPr sz="8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10"/>
      <c:rAngAx val="1"/>
    </c:view3D>
    <c:plotArea>
      <c:layout>
        <c:manualLayout>
          <c:layoutTarget val="inner"/>
          <c:xMode val="edge"/>
          <c:yMode val="edge"/>
          <c:x val="2.1812262336997883E-2"/>
          <c:y val="0"/>
          <c:w val="0.81653330251478062"/>
          <c:h val="0.83321006278334053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3FADFF"/>
            </a:solidFill>
          </c:spPr>
          <c:dLbls>
            <c:dLbl>
              <c:idx val="5"/>
              <c:layout>
                <c:manualLayout>
                  <c:x val="1.2213738500332433E-2"/>
                  <c:y val="2.8940365918210434E-2"/>
                </c:manualLayout>
              </c:layout>
              <c:showVal val="1"/>
            </c:dLbl>
            <c:dLbl>
              <c:idx val="7"/>
              <c:layout>
                <c:manualLayout>
                  <c:x val="-1.2213738500332433E-2"/>
                  <c:y val="1.6537351953263103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4.9000000000000004</c:v>
                </c:pt>
                <c:pt idx="1">
                  <c:v>17</c:v>
                </c:pt>
                <c:pt idx="2">
                  <c:v>16.399999999999999</c:v>
                </c:pt>
                <c:pt idx="3">
                  <c:v>12.8</c:v>
                </c:pt>
                <c:pt idx="4">
                  <c:v>10.9</c:v>
                </c:pt>
                <c:pt idx="5">
                  <c:v>9.8000000000000007</c:v>
                </c:pt>
                <c:pt idx="6">
                  <c:v>9.8000000000000007</c:v>
                </c:pt>
                <c:pt idx="7">
                  <c:v>7.1</c:v>
                </c:pt>
                <c:pt idx="8">
                  <c:v>6.4</c:v>
                </c:pt>
                <c:pt idx="9">
                  <c:v>3.3</c:v>
                </c:pt>
                <c:pt idx="10">
                  <c:v>1.6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E16DAF"/>
            </a:solidFill>
          </c:spPr>
          <c:dLbls>
            <c:dLbl>
              <c:idx val="0"/>
              <c:layout>
                <c:manualLayout>
                  <c:x val="1.6284984667109901E-2"/>
                  <c:y val="3.7208716356417634E-2"/>
                </c:manualLayout>
              </c:layout>
              <c:showVal val="1"/>
            </c:dLbl>
            <c:dLbl>
              <c:idx val="2"/>
              <c:layout>
                <c:manualLayout>
                  <c:x val="4.0712461667774785E-2"/>
                  <c:y val="2.0671689941578874E-2"/>
                </c:manualLayout>
              </c:layout>
              <c:showVal val="1"/>
            </c:dLbl>
            <c:dLbl>
              <c:idx val="4"/>
              <c:layout>
                <c:manualLayout>
                  <c:x val="1.2213738500332433E-2"/>
                  <c:y val="8.2686759766315461E-3"/>
                </c:manualLayout>
              </c:layout>
              <c:showVal val="1"/>
            </c:dLbl>
            <c:dLbl>
              <c:idx val="8"/>
              <c:layout>
                <c:manualLayout>
                  <c:x val="2.0356230833887448E-2"/>
                  <c:y val="8.2686759766315461E-3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+mj-lt"/>
                  </a:defRPr>
                </a:pPr>
                <a:endParaRPr lang="ru-RU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&lt;20</c:v>
                </c:pt>
                <c:pt idx="1">
                  <c:v>20-24</c:v>
                </c:pt>
                <c:pt idx="2">
                  <c:v>25-29</c:v>
                </c:pt>
                <c:pt idx="3">
                  <c:v>30-34</c:v>
                </c:pt>
                <c:pt idx="4">
                  <c:v>35-39</c:v>
                </c:pt>
                <c:pt idx="5">
                  <c:v>40-44</c:v>
                </c:pt>
                <c:pt idx="6">
                  <c:v>45-49</c:v>
                </c:pt>
                <c:pt idx="7">
                  <c:v>50-54</c:v>
                </c:pt>
                <c:pt idx="8">
                  <c:v>55-59</c:v>
                </c:pt>
                <c:pt idx="9">
                  <c:v>60-64</c:v>
                </c:pt>
                <c:pt idx="10">
                  <c:v>65+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4.7</c:v>
                </c:pt>
                <c:pt idx="1">
                  <c:v>17.7</c:v>
                </c:pt>
                <c:pt idx="2">
                  <c:v>16.7</c:v>
                </c:pt>
                <c:pt idx="3">
                  <c:v>11.9</c:v>
                </c:pt>
                <c:pt idx="4">
                  <c:v>10.5</c:v>
                </c:pt>
                <c:pt idx="5">
                  <c:v>11.4</c:v>
                </c:pt>
                <c:pt idx="6">
                  <c:v>10.5</c:v>
                </c:pt>
                <c:pt idx="7">
                  <c:v>7.6</c:v>
                </c:pt>
                <c:pt idx="8">
                  <c:v>6.9</c:v>
                </c:pt>
                <c:pt idx="9">
                  <c:v>1.2</c:v>
                </c:pt>
                <c:pt idx="10">
                  <c:v>1</c:v>
                </c:pt>
              </c:numCache>
            </c:numRef>
          </c:val>
        </c:ser>
        <c:shape val="cylinder"/>
        <c:axId val="108827008"/>
        <c:axId val="108828544"/>
        <c:axId val="0"/>
      </c:bar3DChart>
      <c:catAx>
        <c:axId val="1088270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08828544"/>
        <c:crosses val="autoZero"/>
        <c:auto val="1"/>
        <c:lblAlgn val="ctr"/>
        <c:lblOffset val="100"/>
      </c:catAx>
      <c:valAx>
        <c:axId val="108828544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1088270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0035314053364737"/>
          <c:y val="0.37259272473707888"/>
          <c:w val="0.19964685946635266"/>
          <c:h val="0.114749364711765"/>
        </c:manualLayout>
      </c:layout>
      <c:txPr>
        <a:bodyPr/>
        <a:lstStyle/>
        <a:p>
          <a:pPr>
            <a:defRPr sz="8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6DE3BD-4F61-433F-BFE9-E13F38233D4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9B5BA-A067-41A4-8E6F-9D4F9BD63E70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Georgian law about the Higher Education </a:t>
          </a:r>
          <a:endParaRPr lang="ru-RU" i="0" dirty="0">
            <a:latin typeface="+mj-lt"/>
          </a:endParaRPr>
        </a:p>
      </dgm:t>
    </dgm:pt>
    <dgm:pt modelId="{7C9599A8-1071-4EC4-8751-9E1F4C747656}" type="parTrans" cxnId="{E100B26F-EBAD-4A4C-9034-BFA75D37BF2D}">
      <dgm:prSet/>
      <dgm:spPr/>
      <dgm:t>
        <a:bodyPr/>
        <a:lstStyle/>
        <a:p>
          <a:endParaRPr lang="ru-RU"/>
        </a:p>
      </dgm:t>
    </dgm:pt>
    <dgm:pt modelId="{D1662AAE-5055-4008-9B43-C9B1E43F143F}" type="sibTrans" cxnId="{E100B26F-EBAD-4A4C-9034-BFA75D37BF2D}">
      <dgm:prSet/>
      <dgm:spPr/>
      <dgm:t>
        <a:bodyPr/>
        <a:lstStyle/>
        <a:p>
          <a:endParaRPr lang="ru-RU"/>
        </a:p>
      </dgm:t>
    </dgm:pt>
    <dgm:pt modelId="{B3CED8E9-0FEE-4B9B-80FF-A6C3E92885DF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Parliament of Georgia </a:t>
          </a:r>
          <a:endParaRPr lang="ru-RU" i="0" dirty="0">
            <a:latin typeface="+mj-lt"/>
          </a:endParaRPr>
        </a:p>
      </dgm:t>
    </dgm:pt>
    <dgm:pt modelId="{A3D24208-6655-43C1-9D13-7D0566071222}" type="parTrans" cxnId="{FC8F104C-594F-4526-AEF0-4B8C00D5EA51}">
      <dgm:prSet/>
      <dgm:spPr/>
      <dgm:t>
        <a:bodyPr/>
        <a:lstStyle/>
        <a:p>
          <a:endParaRPr lang="ru-RU"/>
        </a:p>
      </dgm:t>
    </dgm:pt>
    <dgm:pt modelId="{A6B7284C-6872-4AB3-ABBF-D4CE5C01E752}" type="sibTrans" cxnId="{FC8F104C-594F-4526-AEF0-4B8C00D5EA51}">
      <dgm:prSet/>
      <dgm:spPr/>
      <dgm:t>
        <a:bodyPr/>
        <a:lstStyle/>
        <a:p>
          <a:endParaRPr lang="ru-RU"/>
        </a:p>
      </dgm:t>
    </dgm:pt>
    <dgm:pt modelId="{661A33C4-E798-45AA-9B1C-4F4376D03E82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Georgian government </a:t>
          </a:r>
          <a:endParaRPr lang="ru-RU" i="0" dirty="0">
            <a:latin typeface="+mj-lt"/>
          </a:endParaRPr>
        </a:p>
      </dgm:t>
    </dgm:pt>
    <dgm:pt modelId="{7435471B-BC18-465A-9DD2-02C64C64CA68}" type="parTrans" cxnId="{6D4B1C75-367E-4194-80A5-926BA96B754C}">
      <dgm:prSet/>
      <dgm:spPr/>
      <dgm:t>
        <a:bodyPr/>
        <a:lstStyle/>
        <a:p>
          <a:endParaRPr lang="ru-RU"/>
        </a:p>
      </dgm:t>
    </dgm:pt>
    <dgm:pt modelId="{09179F8E-EDB4-489C-97A0-D982397A2A80}" type="sibTrans" cxnId="{6D4B1C75-367E-4194-80A5-926BA96B754C}">
      <dgm:prSet/>
      <dgm:spPr/>
      <dgm:t>
        <a:bodyPr/>
        <a:lstStyle/>
        <a:p>
          <a:endParaRPr lang="ru-RU"/>
        </a:p>
      </dgm:t>
    </dgm:pt>
    <dgm:pt modelId="{78017D2B-FDF5-4CAE-8566-5277F4D91877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Prime-Minister of Georgia </a:t>
          </a:r>
          <a:endParaRPr lang="ru-RU" i="0" dirty="0">
            <a:latin typeface="+mj-lt"/>
          </a:endParaRPr>
        </a:p>
      </dgm:t>
    </dgm:pt>
    <dgm:pt modelId="{79A3B9E8-D97D-499C-9A25-E44E2E849E2B}" type="parTrans" cxnId="{9582C2F4-8D90-4AB2-AC7D-2AFF9C3C5AA0}">
      <dgm:prSet/>
      <dgm:spPr/>
    </dgm:pt>
    <dgm:pt modelId="{B7EC6D60-5245-4EBC-82B7-8CF4AA121BE2}" type="sibTrans" cxnId="{9582C2F4-8D90-4AB2-AC7D-2AFF9C3C5AA0}">
      <dgm:prSet/>
      <dgm:spPr/>
    </dgm:pt>
    <dgm:pt modelId="{ECE368E4-B0E9-48E3-96A0-32CB6D6648EB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Ministry of Education and Science of Georgia </a:t>
          </a:r>
          <a:endParaRPr lang="ru-RU" i="0" dirty="0">
            <a:latin typeface="+mj-lt"/>
          </a:endParaRPr>
        </a:p>
      </dgm:t>
    </dgm:pt>
    <dgm:pt modelId="{4347A78B-A56E-4170-815E-64DFCAFF1088}" type="parTrans" cxnId="{4E16B167-C8B0-48D6-95E5-BC1C94C31874}">
      <dgm:prSet/>
      <dgm:spPr/>
    </dgm:pt>
    <dgm:pt modelId="{65F3676B-7F4C-45C0-9CA6-5B96E933A01A}" type="sibTrans" cxnId="{4E16B167-C8B0-48D6-95E5-BC1C94C31874}">
      <dgm:prSet/>
      <dgm:spPr/>
    </dgm:pt>
    <dgm:pt modelId="{EA019EB0-5BA8-4D94-A2AE-80020F263E49}">
      <dgm:prSet phldrT="[Text]"/>
      <dgm:spPr/>
      <dgm:t>
        <a:bodyPr/>
        <a:lstStyle/>
        <a:p>
          <a:pPr algn="ctr"/>
          <a:r>
            <a:rPr lang="en-US" b="1" i="0" dirty="0" smtClean="0">
              <a:latin typeface="+mj-lt"/>
            </a:rPr>
            <a:t>National Center for Educational Accreditation</a:t>
          </a:r>
          <a:r>
            <a:rPr lang="en-US" i="0" dirty="0" smtClean="0">
              <a:latin typeface="+mj-lt"/>
            </a:rPr>
            <a:t> </a:t>
          </a:r>
          <a:endParaRPr lang="ru-RU" i="0" dirty="0">
            <a:latin typeface="+mj-lt"/>
          </a:endParaRPr>
        </a:p>
      </dgm:t>
    </dgm:pt>
    <dgm:pt modelId="{A4E24F85-BD20-4339-B9FA-9324CE4373B1}" type="parTrans" cxnId="{61CD7CB4-3144-4A04-8B43-18C25DFF0698}">
      <dgm:prSet/>
      <dgm:spPr/>
    </dgm:pt>
    <dgm:pt modelId="{FFA60DEE-F26D-42F9-A0CD-7FD1D0C129D8}" type="sibTrans" cxnId="{61CD7CB4-3144-4A04-8B43-18C25DFF0698}">
      <dgm:prSet/>
      <dgm:spPr/>
    </dgm:pt>
    <dgm:pt modelId="{32483037-FC07-4404-9C39-B163AE1D07EF}" type="pres">
      <dgm:prSet presAssocID="{0D6DE3BD-4F61-433F-BFE9-E13F38233D4E}" presName="linear" presStyleCnt="0">
        <dgm:presLayoutVars>
          <dgm:animLvl val="lvl"/>
          <dgm:resizeHandles val="exact"/>
        </dgm:presLayoutVars>
      </dgm:prSet>
      <dgm:spPr/>
    </dgm:pt>
    <dgm:pt modelId="{6BA82793-E47A-47CC-808D-5A6D23B3E388}" type="pres">
      <dgm:prSet presAssocID="{8E19B5BA-A067-41A4-8E6F-9D4F9BD63E7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43FED5-FCA2-41EA-9745-E703185887C9}" type="pres">
      <dgm:prSet presAssocID="{D1662AAE-5055-4008-9B43-C9B1E43F143F}" presName="spacer" presStyleCnt="0"/>
      <dgm:spPr/>
    </dgm:pt>
    <dgm:pt modelId="{05CC46AC-9D6B-4022-AB43-34DAAADE5534}" type="pres">
      <dgm:prSet presAssocID="{B3CED8E9-0FEE-4B9B-80FF-A6C3E92885D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3F219-AF8A-4C84-813D-4FCC5EE2C7A7}" type="pres">
      <dgm:prSet presAssocID="{A6B7284C-6872-4AB3-ABBF-D4CE5C01E752}" presName="spacer" presStyleCnt="0"/>
      <dgm:spPr/>
    </dgm:pt>
    <dgm:pt modelId="{C60E6318-8526-4982-BEEA-AB5D27C968CC}" type="pres">
      <dgm:prSet presAssocID="{661A33C4-E798-45AA-9B1C-4F4376D03E82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C7482B-EA26-4326-82F1-76D6EB6B4F57}" type="pres">
      <dgm:prSet presAssocID="{09179F8E-EDB4-489C-97A0-D982397A2A80}" presName="spacer" presStyleCnt="0"/>
      <dgm:spPr/>
    </dgm:pt>
    <dgm:pt modelId="{21A1357D-A8F4-49FE-A9B9-320E525A7805}" type="pres">
      <dgm:prSet presAssocID="{78017D2B-FDF5-4CAE-8566-5277F4D9187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4A676-F211-48D0-8C3A-468F0FE06E05}" type="pres">
      <dgm:prSet presAssocID="{B7EC6D60-5245-4EBC-82B7-8CF4AA121BE2}" presName="spacer" presStyleCnt="0"/>
      <dgm:spPr/>
    </dgm:pt>
    <dgm:pt modelId="{5DECC0DB-B689-4AEC-BC12-189C57398CFB}" type="pres">
      <dgm:prSet presAssocID="{ECE368E4-B0E9-48E3-96A0-32CB6D6648EB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B4AADC-66E8-4035-ACAF-0902AACC2662}" type="pres">
      <dgm:prSet presAssocID="{65F3676B-7F4C-45C0-9CA6-5B96E933A01A}" presName="spacer" presStyleCnt="0"/>
      <dgm:spPr/>
    </dgm:pt>
    <dgm:pt modelId="{233406AA-08E3-4279-A100-66B8CDE4584D}" type="pres">
      <dgm:prSet presAssocID="{EA019EB0-5BA8-4D94-A2AE-80020F263E49}" presName="parentText" presStyleLbl="node1" presStyleIdx="5" presStyleCnt="6" custLinFactY="-82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3B6384-654D-40C0-9977-ABD04247D85B}" type="presOf" srcId="{ECE368E4-B0E9-48E3-96A0-32CB6D6648EB}" destId="{5DECC0DB-B689-4AEC-BC12-189C57398CFB}" srcOrd="0" destOrd="0" presId="urn:microsoft.com/office/officeart/2005/8/layout/vList2"/>
    <dgm:cxn modelId="{6D4B1C75-367E-4194-80A5-926BA96B754C}" srcId="{0D6DE3BD-4F61-433F-BFE9-E13F38233D4E}" destId="{661A33C4-E798-45AA-9B1C-4F4376D03E82}" srcOrd="2" destOrd="0" parTransId="{7435471B-BC18-465A-9DD2-02C64C64CA68}" sibTransId="{09179F8E-EDB4-489C-97A0-D982397A2A80}"/>
    <dgm:cxn modelId="{BCB7B280-BB57-4ECF-B536-A355E3E7D825}" type="presOf" srcId="{B3CED8E9-0FEE-4B9B-80FF-A6C3E92885DF}" destId="{05CC46AC-9D6B-4022-AB43-34DAAADE5534}" srcOrd="0" destOrd="0" presId="urn:microsoft.com/office/officeart/2005/8/layout/vList2"/>
    <dgm:cxn modelId="{0C50D6E5-BFA8-4C53-8087-A4DAA7AF85B6}" type="presOf" srcId="{661A33C4-E798-45AA-9B1C-4F4376D03E82}" destId="{C60E6318-8526-4982-BEEA-AB5D27C968CC}" srcOrd="0" destOrd="0" presId="urn:microsoft.com/office/officeart/2005/8/layout/vList2"/>
    <dgm:cxn modelId="{E100B26F-EBAD-4A4C-9034-BFA75D37BF2D}" srcId="{0D6DE3BD-4F61-433F-BFE9-E13F38233D4E}" destId="{8E19B5BA-A067-41A4-8E6F-9D4F9BD63E70}" srcOrd="0" destOrd="0" parTransId="{7C9599A8-1071-4EC4-8751-9E1F4C747656}" sibTransId="{D1662AAE-5055-4008-9B43-C9B1E43F143F}"/>
    <dgm:cxn modelId="{61CD7CB4-3144-4A04-8B43-18C25DFF0698}" srcId="{0D6DE3BD-4F61-433F-BFE9-E13F38233D4E}" destId="{EA019EB0-5BA8-4D94-A2AE-80020F263E49}" srcOrd="5" destOrd="0" parTransId="{A4E24F85-BD20-4339-B9FA-9324CE4373B1}" sibTransId="{FFA60DEE-F26D-42F9-A0CD-7FD1D0C129D8}"/>
    <dgm:cxn modelId="{4F7AA372-1D90-440C-9396-3135E69C5DD9}" type="presOf" srcId="{78017D2B-FDF5-4CAE-8566-5277F4D91877}" destId="{21A1357D-A8F4-49FE-A9B9-320E525A7805}" srcOrd="0" destOrd="0" presId="urn:microsoft.com/office/officeart/2005/8/layout/vList2"/>
    <dgm:cxn modelId="{0F1034F3-1EF2-4C98-8797-BC73F52E2299}" type="presOf" srcId="{EA019EB0-5BA8-4D94-A2AE-80020F263E49}" destId="{233406AA-08E3-4279-A100-66B8CDE4584D}" srcOrd="0" destOrd="0" presId="urn:microsoft.com/office/officeart/2005/8/layout/vList2"/>
    <dgm:cxn modelId="{BC269741-3BBB-4CFB-A76D-1AA4D87B357F}" type="presOf" srcId="{8E19B5BA-A067-41A4-8E6F-9D4F9BD63E70}" destId="{6BA82793-E47A-47CC-808D-5A6D23B3E388}" srcOrd="0" destOrd="0" presId="urn:microsoft.com/office/officeart/2005/8/layout/vList2"/>
    <dgm:cxn modelId="{9582C2F4-8D90-4AB2-AC7D-2AFF9C3C5AA0}" srcId="{0D6DE3BD-4F61-433F-BFE9-E13F38233D4E}" destId="{78017D2B-FDF5-4CAE-8566-5277F4D91877}" srcOrd="3" destOrd="0" parTransId="{79A3B9E8-D97D-499C-9A25-E44E2E849E2B}" sibTransId="{B7EC6D60-5245-4EBC-82B7-8CF4AA121BE2}"/>
    <dgm:cxn modelId="{4E16B167-C8B0-48D6-95E5-BC1C94C31874}" srcId="{0D6DE3BD-4F61-433F-BFE9-E13F38233D4E}" destId="{ECE368E4-B0E9-48E3-96A0-32CB6D6648EB}" srcOrd="4" destOrd="0" parTransId="{4347A78B-A56E-4170-815E-64DFCAFF1088}" sibTransId="{65F3676B-7F4C-45C0-9CA6-5B96E933A01A}"/>
    <dgm:cxn modelId="{079BF90C-D8F3-4FCE-BBCD-1484E3CB47AA}" type="presOf" srcId="{0D6DE3BD-4F61-433F-BFE9-E13F38233D4E}" destId="{32483037-FC07-4404-9C39-B163AE1D07EF}" srcOrd="0" destOrd="0" presId="urn:microsoft.com/office/officeart/2005/8/layout/vList2"/>
    <dgm:cxn modelId="{FC8F104C-594F-4526-AEF0-4B8C00D5EA51}" srcId="{0D6DE3BD-4F61-433F-BFE9-E13F38233D4E}" destId="{B3CED8E9-0FEE-4B9B-80FF-A6C3E92885DF}" srcOrd="1" destOrd="0" parTransId="{A3D24208-6655-43C1-9D13-7D0566071222}" sibTransId="{A6B7284C-6872-4AB3-ABBF-D4CE5C01E752}"/>
    <dgm:cxn modelId="{F89A8FAE-7984-47B3-A8D4-D3670A2521A3}" type="presParOf" srcId="{32483037-FC07-4404-9C39-B163AE1D07EF}" destId="{6BA82793-E47A-47CC-808D-5A6D23B3E388}" srcOrd="0" destOrd="0" presId="urn:microsoft.com/office/officeart/2005/8/layout/vList2"/>
    <dgm:cxn modelId="{82BB6EA4-8122-475D-9D05-05DF07A62571}" type="presParOf" srcId="{32483037-FC07-4404-9C39-B163AE1D07EF}" destId="{D643FED5-FCA2-41EA-9745-E703185887C9}" srcOrd="1" destOrd="0" presId="urn:microsoft.com/office/officeart/2005/8/layout/vList2"/>
    <dgm:cxn modelId="{E1993B80-7011-4977-9CC8-5CF8803E9DAC}" type="presParOf" srcId="{32483037-FC07-4404-9C39-B163AE1D07EF}" destId="{05CC46AC-9D6B-4022-AB43-34DAAADE5534}" srcOrd="2" destOrd="0" presId="urn:microsoft.com/office/officeart/2005/8/layout/vList2"/>
    <dgm:cxn modelId="{8B963DF0-DFDA-49DE-A34D-3B7EF832F5EF}" type="presParOf" srcId="{32483037-FC07-4404-9C39-B163AE1D07EF}" destId="{6763F219-AF8A-4C84-813D-4FCC5EE2C7A7}" srcOrd="3" destOrd="0" presId="urn:microsoft.com/office/officeart/2005/8/layout/vList2"/>
    <dgm:cxn modelId="{8D0B56FF-A2D2-4E49-BEF7-7F1508CC3A2A}" type="presParOf" srcId="{32483037-FC07-4404-9C39-B163AE1D07EF}" destId="{C60E6318-8526-4982-BEEA-AB5D27C968CC}" srcOrd="4" destOrd="0" presId="urn:microsoft.com/office/officeart/2005/8/layout/vList2"/>
    <dgm:cxn modelId="{4490E12D-375F-4745-8B2C-D9F55A7D1110}" type="presParOf" srcId="{32483037-FC07-4404-9C39-B163AE1D07EF}" destId="{B9C7482B-EA26-4326-82F1-76D6EB6B4F57}" srcOrd="5" destOrd="0" presId="urn:microsoft.com/office/officeart/2005/8/layout/vList2"/>
    <dgm:cxn modelId="{B96DA0CC-34F1-4B78-9662-ABB26F3EF534}" type="presParOf" srcId="{32483037-FC07-4404-9C39-B163AE1D07EF}" destId="{21A1357D-A8F4-49FE-A9B9-320E525A7805}" srcOrd="6" destOrd="0" presId="urn:microsoft.com/office/officeart/2005/8/layout/vList2"/>
    <dgm:cxn modelId="{512F1DB9-B231-42AC-9AB1-6F93DB194290}" type="presParOf" srcId="{32483037-FC07-4404-9C39-B163AE1D07EF}" destId="{FB64A676-F211-48D0-8C3A-468F0FE06E05}" srcOrd="7" destOrd="0" presId="urn:microsoft.com/office/officeart/2005/8/layout/vList2"/>
    <dgm:cxn modelId="{C54A275C-D278-4199-8E5C-D6A67BF98458}" type="presParOf" srcId="{32483037-FC07-4404-9C39-B163AE1D07EF}" destId="{5DECC0DB-B689-4AEC-BC12-189C57398CFB}" srcOrd="8" destOrd="0" presId="urn:microsoft.com/office/officeart/2005/8/layout/vList2"/>
    <dgm:cxn modelId="{96C62D86-2A54-496F-A8E3-99C647B60C13}" type="presParOf" srcId="{32483037-FC07-4404-9C39-B163AE1D07EF}" destId="{08B4AADC-66E8-4035-ACAF-0902AACC2662}" srcOrd="9" destOrd="0" presId="urn:microsoft.com/office/officeart/2005/8/layout/vList2"/>
    <dgm:cxn modelId="{C93EA420-4BDF-4442-9911-90217986D497}" type="presParOf" srcId="{32483037-FC07-4404-9C39-B163AE1D07EF}" destId="{233406AA-08E3-4279-A100-66B8CDE4584D}" srcOrd="1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5882CB-4D3D-489E-9095-7FCD63C4843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089CFDCA-D8DD-432B-A58F-341D72E5644F}">
      <dgm:prSet phldrT="[Text]"/>
      <dgm:spPr/>
      <dgm:t>
        <a:bodyPr/>
        <a:lstStyle/>
        <a:p>
          <a:r>
            <a:rPr lang="en-US" b="1" dirty="0" smtClean="0">
              <a:latin typeface="+mj-lt"/>
            </a:rPr>
            <a:t>College</a:t>
          </a:r>
          <a:r>
            <a:rPr lang="en-US" dirty="0" smtClean="0">
              <a:latin typeface="+mj-lt"/>
            </a:rPr>
            <a:t> </a:t>
          </a:r>
          <a:endParaRPr lang="en-US" dirty="0" smtClean="0">
            <a:latin typeface="+mj-lt"/>
          </a:endParaRPr>
        </a:p>
        <a:p>
          <a:r>
            <a:rPr lang="en-US" dirty="0" smtClean="0">
              <a:latin typeface="+mj-lt"/>
            </a:rPr>
            <a:t>(</a:t>
          </a:r>
          <a:r>
            <a:rPr lang="en-US" dirty="0" smtClean="0">
              <a:latin typeface="+mj-lt"/>
            </a:rPr>
            <a:t>Bachelor programs)</a:t>
          </a:r>
          <a:endParaRPr lang="ru-RU" dirty="0">
            <a:latin typeface="+mj-lt"/>
          </a:endParaRPr>
        </a:p>
      </dgm:t>
    </dgm:pt>
    <dgm:pt modelId="{8023B6B1-6759-47DF-ACB0-6F804FA1AE64}" type="parTrans" cxnId="{52763CAE-CEA1-47F6-AF2F-4C0670274F13}">
      <dgm:prSet/>
      <dgm:spPr/>
      <dgm:t>
        <a:bodyPr/>
        <a:lstStyle/>
        <a:p>
          <a:endParaRPr lang="ru-RU"/>
        </a:p>
      </dgm:t>
    </dgm:pt>
    <dgm:pt modelId="{BA538584-EED5-427B-8E53-E36D74EAEBC2}" type="sibTrans" cxnId="{52763CAE-CEA1-47F6-AF2F-4C0670274F13}">
      <dgm:prSet/>
      <dgm:spPr/>
      <dgm:t>
        <a:bodyPr/>
        <a:lstStyle/>
        <a:p>
          <a:endParaRPr lang="ru-RU"/>
        </a:p>
      </dgm:t>
    </dgm:pt>
    <dgm:pt modelId="{7E6531C3-A904-4572-83E0-4385346E53E8}">
      <dgm:prSet phldrT="[Text]"/>
      <dgm:spPr/>
      <dgm:t>
        <a:bodyPr/>
        <a:lstStyle/>
        <a:p>
          <a:r>
            <a:rPr lang="en-US" b="1" dirty="0" smtClean="0">
              <a:latin typeface="+mj-lt"/>
            </a:rPr>
            <a:t>Teaching University </a:t>
          </a:r>
          <a:r>
            <a:rPr lang="en-US" dirty="0" smtClean="0">
              <a:latin typeface="+mj-lt"/>
            </a:rPr>
            <a:t>(Bachelor and Master programs)</a:t>
          </a:r>
          <a:endParaRPr lang="ru-RU" dirty="0">
            <a:latin typeface="+mj-lt"/>
          </a:endParaRPr>
        </a:p>
      </dgm:t>
    </dgm:pt>
    <dgm:pt modelId="{D4F33DE4-B208-4C2F-A5EF-9771BEB1D9F4}" type="parTrans" cxnId="{5774E45C-212A-44C1-AF48-8AAC4EE93DD8}">
      <dgm:prSet/>
      <dgm:spPr/>
      <dgm:t>
        <a:bodyPr/>
        <a:lstStyle/>
        <a:p>
          <a:endParaRPr lang="ru-RU"/>
        </a:p>
      </dgm:t>
    </dgm:pt>
    <dgm:pt modelId="{9C5BE227-8BE8-46C9-84E5-3767E45BE77A}" type="sibTrans" cxnId="{5774E45C-212A-44C1-AF48-8AAC4EE93DD8}">
      <dgm:prSet/>
      <dgm:spPr/>
      <dgm:t>
        <a:bodyPr/>
        <a:lstStyle/>
        <a:p>
          <a:endParaRPr lang="ru-RU"/>
        </a:p>
      </dgm:t>
    </dgm:pt>
    <dgm:pt modelId="{8754E742-D66A-43F5-B7EE-AF77C0425908}">
      <dgm:prSet phldrT="[Text]"/>
      <dgm:spPr/>
      <dgm:t>
        <a:bodyPr/>
        <a:lstStyle/>
        <a:p>
          <a:r>
            <a:rPr lang="en-US" b="1" dirty="0" smtClean="0">
              <a:latin typeface="+mj-lt"/>
            </a:rPr>
            <a:t>University </a:t>
          </a:r>
          <a:r>
            <a:rPr lang="en-US" dirty="0" smtClean="0">
              <a:latin typeface="+mj-lt"/>
            </a:rPr>
            <a:t>(Bachelor, Master and Doctoral programs)</a:t>
          </a:r>
          <a:endParaRPr lang="ru-RU" dirty="0">
            <a:latin typeface="+mj-lt"/>
          </a:endParaRPr>
        </a:p>
      </dgm:t>
    </dgm:pt>
    <dgm:pt modelId="{27600C62-247E-49DA-8D28-C78D6ED5BBEF}" type="parTrans" cxnId="{A66D58BB-DE65-4434-80B4-66B6F1B9DD81}">
      <dgm:prSet/>
      <dgm:spPr/>
      <dgm:t>
        <a:bodyPr/>
        <a:lstStyle/>
        <a:p>
          <a:endParaRPr lang="ru-RU"/>
        </a:p>
      </dgm:t>
    </dgm:pt>
    <dgm:pt modelId="{CADBEF3E-F716-4C2C-9EE1-A943E14DD3CD}" type="sibTrans" cxnId="{A66D58BB-DE65-4434-80B4-66B6F1B9DD81}">
      <dgm:prSet/>
      <dgm:spPr/>
      <dgm:t>
        <a:bodyPr/>
        <a:lstStyle/>
        <a:p>
          <a:endParaRPr lang="ru-RU"/>
        </a:p>
      </dgm:t>
    </dgm:pt>
    <dgm:pt modelId="{8C08FB62-79F8-49A5-8EB6-8867A88B85A8}" type="pres">
      <dgm:prSet presAssocID="{285882CB-4D3D-489E-9095-7FCD63C48436}" presName="Name0" presStyleCnt="0">
        <dgm:presLayoutVars>
          <dgm:dir/>
          <dgm:resizeHandles val="exact"/>
        </dgm:presLayoutVars>
      </dgm:prSet>
      <dgm:spPr/>
    </dgm:pt>
    <dgm:pt modelId="{DD179E59-20F0-46F5-AB4F-91A33CA3ED5B}" type="pres">
      <dgm:prSet presAssocID="{089CFDCA-D8DD-432B-A58F-341D72E5644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590FB-0C71-4A86-BCCD-3855BF361E89}" type="pres">
      <dgm:prSet presAssocID="{BA538584-EED5-427B-8E53-E36D74EAEBC2}" presName="sibTrans" presStyleLbl="sibTrans2D1" presStyleIdx="0" presStyleCnt="2"/>
      <dgm:spPr/>
      <dgm:t>
        <a:bodyPr/>
        <a:lstStyle/>
        <a:p>
          <a:endParaRPr lang="ru-RU"/>
        </a:p>
      </dgm:t>
    </dgm:pt>
    <dgm:pt modelId="{E0366271-42A4-46FA-B895-EBBF9F5CBE16}" type="pres">
      <dgm:prSet presAssocID="{BA538584-EED5-427B-8E53-E36D74EAEBC2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E04E8743-08E5-48EF-AD18-E9F2734459C3}" type="pres">
      <dgm:prSet presAssocID="{7E6531C3-A904-4572-83E0-4385346E53E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BDAD6-C1B6-4BED-9431-5A239306AA0A}" type="pres">
      <dgm:prSet presAssocID="{9C5BE227-8BE8-46C9-84E5-3767E45BE77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9435FC68-8D4D-4166-B08A-9206F46077C4}" type="pres">
      <dgm:prSet presAssocID="{9C5BE227-8BE8-46C9-84E5-3767E45BE77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AECB6D0-B90F-4CB7-99DE-74C93256F680}" type="pres">
      <dgm:prSet presAssocID="{8754E742-D66A-43F5-B7EE-AF77C042590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45DE64-7589-4055-88DF-59809F734DDA}" type="presOf" srcId="{089CFDCA-D8DD-432B-A58F-341D72E5644F}" destId="{DD179E59-20F0-46F5-AB4F-91A33CA3ED5B}" srcOrd="0" destOrd="0" presId="urn:microsoft.com/office/officeart/2005/8/layout/process1"/>
    <dgm:cxn modelId="{77255CB5-988D-425B-ABEF-FD1C9CC3784E}" type="presOf" srcId="{9C5BE227-8BE8-46C9-84E5-3767E45BE77A}" destId="{9435FC68-8D4D-4166-B08A-9206F46077C4}" srcOrd="1" destOrd="0" presId="urn:microsoft.com/office/officeart/2005/8/layout/process1"/>
    <dgm:cxn modelId="{7DD95987-562A-4F21-B469-4955A40517FB}" type="presOf" srcId="{BA538584-EED5-427B-8E53-E36D74EAEBC2}" destId="{DCB590FB-0C71-4A86-BCCD-3855BF361E89}" srcOrd="0" destOrd="0" presId="urn:microsoft.com/office/officeart/2005/8/layout/process1"/>
    <dgm:cxn modelId="{A66D58BB-DE65-4434-80B4-66B6F1B9DD81}" srcId="{285882CB-4D3D-489E-9095-7FCD63C48436}" destId="{8754E742-D66A-43F5-B7EE-AF77C0425908}" srcOrd="2" destOrd="0" parTransId="{27600C62-247E-49DA-8D28-C78D6ED5BBEF}" sibTransId="{CADBEF3E-F716-4C2C-9EE1-A943E14DD3CD}"/>
    <dgm:cxn modelId="{0F231D8C-3270-41CD-998F-13ADAA3EC54B}" type="presOf" srcId="{7E6531C3-A904-4572-83E0-4385346E53E8}" destId="{E04E8743-08E5-48EF-AD18-E9F2734459C3}" srcOrd="0" destOrd="0" presId="urn:microsoft.com/office/officeart/2005/8/layout/process1"/>
    <dgm:cxn modelId="{5774E45C-212A-44C1-AF48-8AAC4EE93DD8}" srcId="{285882CB-4D3D-489E-9095-7FCD63C48436}" destId="{7E6531C3-A904-4572-83E0-4385346E53E8}" srcOrd="1" destOrd="0" parTransId="{D4F33DE4-B208-4C2F-A5EF-9771BEB1D9F4}" sibTransId="{9C5BE227-8BE8-46C9-84E5-3767E45BE77A}"/>
    <dgm:cxn modelId="{F7916074-B562-43C9-9AEC-A376016FE9C0}" type="presOf" srcId="{9C5BE227-8BE8-46C9-84E5-3767E45BE77A}" destId="{50ABDAD6-C1B6-4BED-9431-5A239306AA0A}" srcOrd="0" destOrd="0" presId="urn:microsoft.com/office/officeart/2005/8/layout/process1"/>
    <dgm:cxn modelId="{BAC56767-4786-4CD3-90C7-1D93035050C6}" type="presOf" srcId="{BA538584-EED5-427B-8E53-E36D74EAEBC2}" destId="{E0366271-42A4-46FA-B895-EBBF9F5CBE16}" srcOrd="1" destOrd="0" presId="urn:microsoft.com/office/officeart/2005/8/layout/process1"/>
    <dgm:cxn modelId="{3C45496D-0AF3-43B4-8F21-F6FACED0D253}" type="presOf" srcId="{285882CB-4D3D-489E-9095-7FCD63C48436}" destId="{8C08FB62-79F8-49A5-8EB6-8867A88B85A8}" srcOrd="0" destOrd="0" presId="urn:microsoft.com/office/officeart/2005/8/layout/process1"/>
    <dgm:cxn modelId="{3F27858F-48B2-42BD-9BF3-4EDECA44B4B0}" type="presOf" srcId="{8754E742-D66A-43F5-B7EE-AF77C0425908}" destId="{9AECB6D0-B90F-4CB7-99DE-74C93256F680}" srcOrd="0" destOrd="0" presId="urn:microsoft.com/office/officeart/2005/8/layout/process1"/>
    <dgm:cxn modelId="{52763CAE-CEA1-47F6-AF2F-4C0670274F13}" srcId="{285882CB-4D3D-489E-9095-7FCD63C48436}" destId="{089CFDCA-D8DD-432B-A58F-341D72E5644F}" srcOrd="0" destOrd="0" parTransId="{8023B6B1-6759-47DF-ACB0-6F804FA1AE64}" sibTransId="{BA538584-EED5-427B-8E53-E36D74EAEBC2}"/>
    <dgm:cxn modelId="{8E07038E-F47D-4442-8BB4-7281154C984E}" type="presParOf" srcId="{8C08FB62-79F8-49A5-8EB6-8867A88B85A8}" destId="{DD179E59-20F0-46F5-AB4F-91A33CA3ED5B}" srcOrd="0" destOrd="0" presId="urn:microsoft.com/office/officeart/2005/8/layout/process1"/>
    <dgm:cxn modelId="{C4F37C81-4210-4098-8594-F4DA334A220F}" type="presParOf" srcId="{8C08FB62-79F8-49A5-8EB6-8867A88B85A8}" destId="{DCB590FB-0C71-4A86-BCCD-3855BF361E89}" srcOrd="1" destOrd="0" presId="urn:microsoft.com/office/officeart/2005/8/layout/process1"/>
    <dgm:cxn modelId="{C3AC89D6-6D01-4CBF-8D37-9481EF439203}" type="presParOf" srcId="{DCB590FB-0C71-4A86-BCCD-3855BF361E89}" destId="{E0366271-42A4-46FA-B895-EBBF9F5CBE16}" srcOrd="0" destOrd="0" presId="urn:microsoft.com/office/officeart/2005/8/layout/process1"/>
    <dgm:cxn modelId="{0CF0FFC2-A30F-488D-9078-1B4D87B749A8}" type="presParOf" srcId="{8C08FB62-79F8-49A5-8EB6-8867A88B85A8}" destId="{E04E8743-08E5-48EF-AD18-E9F2734459C3}" srcOrd="2" destOrd="0" presId="urn:microsoft.com/office/officeart/2005/8/layout/process1"/>
    <dgm:cxn modelId="{553D590A-6236-4A39-9188-C93EAB4B13F7}" type="presParOf" srcId="{8C08FB62-79F8-49A5-8EB6-8867A88B85A8}" destId="{50ABDAD6-C1B6-4BED-9431-5A239306AA0A}" srcOrd="3" destOrd="0" presId="urn:microsoft.com/office/officeart/2005/8/layout/process1"/>
    <dgm:cxn modelId="{384E3BC8-25D0-4D5C-8A63-6351CBCACAE7}" type="presParOf" srcId="{50ABDAD6-C1B6-4BED-9431-5A239306AA0A}" destId="{9435FC68-8D4D-4166-B08A-9206F46077C4}" srcOrd="0" destOrd="0" presId="urn:microsoft.com/office/officeart/2005/8/layout/process1"/>
    <dgm:cxn modelId="{52741186-1CE3-4E25-8F68-1DB6473C290C}" type="presParOf" srcId="{8C08FB62-79F8-49A5-8EB6-8867A88B85A8}" destId="{9AECB6D0-B90F-4CB7-99DE-74C93256F680}" srcOrd="4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766770-9DC4-4F11-A410-53ACB39D094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988220-63B2-48AF-8172-484A2D8202BF}">
      <dgm:prSet phldrT="[Text]" custT="1"/>
      <dgm:spPr/>
      <dgm:t>
        <a:bodyPr/>
        <a:lstStyle/>
        <a:p>
          <a:r>
            <a:rPr lang="en-US" sz="300" b="1" i="1" dirty="0" smtClean="0">
              <a:latin typeface="+mj-lt"/>
            </a:rPr>
            <a:t>Bachelor’s Degree</a:t>
          </a:r>
          <a:r>
            <a:rPr lang="en-US" sz="300" dirty="0" smtClean="0">
              <a:latin typeface="+mj-lt"/>
            </a:rPr>
            <a:t> </a:t>
          </a:r>
        </a:p>
        <a:p>
          <a:r>
            <a:rPr lang="en-US" sz="300" dirty="0" smtClean="0">
              <a:latin typeface="+mj-lt"/>
            </a:rPr>
            <a:t>240 ECTS</a:t>
          </a:r>
          <a:endParaRPr lang="ru-RU" sz="300" dirty="0">
            <a:latin typeface="+mj-lt"/>
          </a:endParaRPr>
        </a:p>
      </dgm:t>
    </dgm:pt>
    <dgm:pt modelId="{716E8676-FA72-46F4-A40F-D0D0B29A5627}" type="parTrans" cxnId="{C38C67E6-FFDF-48CE-95F9-089A438C0FD4}">
      <dgm:prSet/>
      <dgm:spPr/>
      <dgm:t>
        <a:bodyPr/>
        <a:lstStyle/>
        <a:p>
          <a:endParaRPr lang="ru-RU"/>
        </a:p>
      </dgm:t>
    </dgm:pt>
    <dgm:pt modelId="{EB584210-37C3-4908-BE16-49510BD59E8D}" type="sibTrans" cxnId="{C38C67E6-FFDF-48CE-95F9-089A438C0FD4}">
      <dgm:prSet/>
      <dgm:spPr/>
      <dgm:t>
        <a:bodyPr/>
        <a:lstStyle/>
        <a:p>
          <a:endParaRPr lang="ru-RU"/>
        </a:p>
      </dgm:t>
    </dgm:pt>
    <dgm:pt modelId="{89E33FAA-D0C3-42B1-A25F-6D427FDB3BC0}">
      <dgm:prSet phldrT="[Text]" custT="1"/>
      <dgm:spPr/>
      <dgm:t>
        <a:bodyPr/>
        <a:lstStyle/>
        <a:p>
          <a:r>
            <a:rPr lang="en-US" sz="300" b="1" i="1" dirty="0" smtClean="0">
              <a:latin typeface="+mj-lt"/>
            </a:rPr>
            <a:t>Master’s Degree </a:t>
          </a:r>
        </a:p>
        <a:p>
          <a:r>
            <a:rPr lang="en-US" sz="300" b="1" i="0" dirty="0" smtClean="0">
              <a:latin typeface="+mj-lt"/>
            </a:rPr>
            <a:t>120 ECTS</a:t>
          </a:r>
          <a:endParaRPr lang="ru-RU" sz="300" i="0" dirty="0">
            <a:latin typeface="+mj-lt"/>
          </a:endParaRPr>
        </a:p>
      </dgm:t>
    </dgm:pt>
    <dgm:pt modelId="{FF33D5E8-1AB9-4C25-B66D-E596E4855CAD}" type="parTrans" cxnId="{19266F0D-F8F8-40B9-B82A-1457D46B70F1}">
      <dgm:prSet/>
      <dgm:spPr/>
      <dgm:t>
        <a:bodyPr/>
        <a:lstStyle/>
        <a:p>
          <a:endParaRPr lang="ru-RU"/>
        </a:p>
      </dgm:t>
    </dgm:pt>
    <dgm:pt modelId="{5F318E22-A9D1-4071-8C2A-EC7C1F44EF56}" type="sibTrans" cxnId="{19266F0D-F8F8-40B9-B82A-1457D46B70F1}">
      <dgm:prSet/>
      <dgm:spPr/>
      <dgm:t>
        <a:bodyPr/>
        <a:lstStyle/>
        <a:p>
          <a:endParaRPr lang="ru-RU"/>
        </a:p>
      </dgm:t>
    </dgm:pt>
    <dgm:pt modelId="{D7F1D9E9-ACBA-4BF8-A9AB-477B45A8C858}">
      <dgm:prSet phldrT="[Text]" custT="1"/>
      <dgm:spPr/>
      <dgm:t>
        <a:bodyPr/>
        <a:lstStyle/>
        <a:p>
          <a:r>
            <a:rPr lang="en-US" sz="300" b="1" i="1" dirty="0" smtClean="0">
              <a:latin typeface="+mj-lt"/>
            </a:rPr>
            <a:t>Doctoral Degree </a:t>
          </a:r>
        </a:p>
        <a:p>
          <a:r>
            <a:rPr lang="en-US" sz="300" b="1" i="0" dirty="0" smtClean="0">
              <a:latin typeface="+mj-lt"/>
            </a:rPr>
            <a:t>180 ECTS</a:t>
          </a:r>
          <a:endParaRPr lang="ru-RU" sz="300" i="0" dirty="0">
            <a:latin typeface="+mj-lt"/>
          </a:endParaRPr>
        </a:p>
      </dgm:t>
    </dgm:pt>
    <dgm:pt modelId="{5BCDF828-332B-4AEB-82C8-63CA2D49BCB9}" type="parTrans" cxnId="{8CD13A59-72AC-4167-9C8D-E457B32C06E2}">
      <dgm:prSet/>
      <dgm:spPr/>
      <dgm:t>
        <a:bodyPr/>
        <a:lstStyle/>
        <a:p>
          <a:endParaRPr lang="ru-RU"/>
        </a:p>
      </dgm:t>
    </dgm:pt>
    <dgm:pt modelId="{F3E16E79-06C5-45F1-BDA1-A3A477E7D4E6}" type="sibTrans" cxnId="{8CD13A59-72AC-4167-9C8D-E457B32C06E2}">
      <dgm:prSet/>
      <dgm:spPr/>
      <dgm:t>
        <a:bodyPr/>
        <a:lstStyle/>
        <a:p>
          <a:endParaRPr lang="ru-RU"/>
        </a:p>
      </dgm:t>
    </dgm:pt>
    <dgm:pt modelId="{7C568E2A-804A-4AE0-B728-14655F4ACFEC}">
      <dgm:prSet phldrT="[Text]" custT="1"/>
      <dgm:spPr/>
      <dgm:t>
        <a:bodyPr/>
        <a:lstStyle/>
        <a:p>
          <a:r>
            <a:rPr lang="en-US" sz="300" b="1" i="1" dirty="0" smtClean="0">
              <a:latin typeface="+mj-lt"/>
            </a:rPr>
            <a:t>Degree of Certified Specialist (professional higher educational program)</a:t>
          </a:r>
        </a:p>
        <a:p>
          <a:r>
            <a:rPr lang="en-US" sz="300" b="1" i="1" dirty="0" smtClean="0">
              <a:latin typeface="+mj-lt"/>
            </a:rPr>
            <a:t>120-180 ECTS</a:t>
          </a:r>
          <a:r>
            <a:rPr lang="en-US" sz="300" dirty="0" smtClean="0">
              <a:latin typeface="+mj-lt"/>
            </a:rPr>
            <a:t> </a:t>
          </a:r>
          <a:endParaRPr lang="ru-RU" sz="300" dirty="0">
            <a:latin typeface="+mj-lt"/>
          </a:endParaRPr>
        </a:p>
      </dgm:t>
    </dgm:pt>
    <dgm:pt modelId="{7184452E-C2DC-440D-8C42-3FFABD39DA40}" type="parTrans" cxnId="{77AA3731-980F-40B9-8BD7-D20825C008E8}">
      <dgm:prSet/>
      <dgm:spPr/>
      <dgm:t>
        <a:bodyPr/>
        <a:lstStyle/>
        <a:p>
          <a:endParaRPr lang="ru-RU"/>
        </a:p>
      </dgm:t>
    </dgm:pt>
    <dgm:pt modelId="{B40060AA-9C73-4133-92B8-87608525EAAF}" type="sibTrans" cxnId="{77AA3731-980F-40B9-8BD7-D20825C008E8}">
      <dgm:prSet/>
      <dgm:spPr/>
      <dgm:t>
        <a:bodyPr/>
        <a:lstStyle/>
        <a:p>
          <a:endParaRPr lang="ru-RU"/>
        </a:p>
      </dgm:t>
    </dgm:pt>
    <dgm:pt modelId="{C77A3A92-397F-4826-9374-1FD9AC0700FD}">
      <dgm:prSet phldrT="[Text]" custT="1"/>
      <dgm:spPr/>
      <dgm:t>
        <a:bodyPr/>
        <a:lstStyle/>
        <a:p>
          <a:r>
            <a:rPr lang="en-US" sz="300" b="1" i="1" dirty="0" smtClean="0">
              <a:latin typeface="+mj-lt"/>
            </a:rPr>
            <a:t>Certified medical specialists (veterinary) educational program and residency</a:t>
          </a:r>
          <a:r>
            <a:rPr lang="en-US" sz="300" dirty="0" smtClean="0">
              <a:latin typeface="+mj-lt"/>
            </a:rPr>
            <a:t>  </a:t>
          </a:r>
        </a:p>
        <a:p>
          <a:r>
            <a:rPr lang="en-US" sz="300" dirty="0" smtClean="0">
              <a:latin typeface="+mj-lt"/>
            </a:rPr>
            <a:t>300-360 ECTS</a:t>
          </a:r>
          <a:endParaRPr lang="ru-RU" sz="300" dirty="0">
            <a:latin typeface="+mj-lt"/>
          </a:endParaRPr>
        </a:p>
      </dgm:t>
    </dgm:pt>
    <dgm:pt modelId="{37DF8E25-4404-4483-A695-1F1DDA47C9FE}" type="parTrans" cxnId="{163C91EB-FCC5-43B7-96F5-933396A72288}">
      <dgm:prSet/>
      <dgm:spPr/>
      <dgm:t>
        <a:bodyPr/>
        <a:lstStyle/>
        <a:p>
          <a:endParaRPr lang="ru-RU"/>
        </a:p>
      </dgm:t>
    </dgm:pt>
    <dgm:pt modelId="{BDAB83F8-D7D7-4434-A520-DCD8B1989A0D}" type="sibTrans" cxnId="{163C91EB-FCC5-43B7-96F5-933396A72288}">
      <dgm:prSet/>
      <dgm:spPr/>
      <dgm:t>
        <a:bodyPr/>
        <a:lstStyle/>
        <a:p>
          <a:endParaRPr lang="ru-RU"/>
        </a:p>
      </dgm:t>
    </dgm:pt>
    <dgm:pt modelId="{52B2A480-1144-416A-9B41-44771C94AA4F}" type="pres">
      <dgm:prSet presAssocID="{3A766770-9DC4-4F11-A410-53ACB39D0948}" presName="cycle" presStyleCnt="0">
        <dgm:presLayoutVars>
          <dgm:dir/>
          <dgm:resizeHandles val="exact"/>
        </dgm:presLayoutVars>
      </dgm:prSet>
      <dgm:spPr/>
    </dgm:pt>
    <dgm:pt modelId="{8DA30776-0C1B-4F0B-BF38-C83C5741D584}" type="pres">
      <dgm:prSet presAssocID="{04988220-63B2-48AF-8172-484A2D8202B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81E9B-7E94-4D98-A955-432B6C9F1C1D}" type="pres">
      <dgm:prSet presAssocID="{04988220-63B2-48AF-8172-484A2D8202BF}" presName="spNode" presStyleCnt="0"/>
      <dgm:spPr/>
    </dgm:pt>
    <dgm:pt modelId="{F2087C9D-20B6-4F80-AB5C-267FD52DF2C2}" type="pres">
      <dgm:prSet presAssocID="{EB584210-37C3-4908-BE16-49510BD59E8D}" presName="sibTrans" presStyleLbl="sibTrans1D1" presStyleIdx="0" presStyleCnt="5"/>
      <dgm:spPr/>
    </dgm:pt>
    <dgm:pt modelId="{F400E927-91B2-4EB2-9994-FE9BE61205C5}" type="pres">
      <dgm:prSet presAssocID="{89E33FAA-D0C3-42B1-A25F-6D427FDB3BC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FDB7C-EAE8-47C3-9CF4-966F4057BDCE}" type="pres">
      <dgm:prSet presAssocID="{89E33FAA-D0C3-42B1-A25F-6D427FDB3BC0}" presName="spNode" presStyleCnt="0"/>
      <dgm:spPr/>
    </dgm:pt>
    <dgm:pt modelId="{8741B6DF-6767-423A-A12B-D5756E45E242}" type="pres">
      <dgm:prSet presAssocID="{5F318E22-A9D1-4071-8C2A-EC7C1F44EF56}" presName="sibTrans" presStyleLbl="sibTrans1D1" presStyleIdx="1" presStyleCnt="5"/>
      <dgm:spPr/>
    </dgm:pt>
    <dgm:pt modelId="{775D3E59-FE64-465D-9E35-67A317629E96}" type="pres">
      <dgm:prSet presAssocID="{D7F1D9E9-ACBA-4BF8-A9AB-477B45A8C8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90A8CD-B031-4D81-93BA-DB6873CF2072}" type="pres">
      <dgm:prSet presAssocID="{D7F1D9E9-ACBA-4BF8-A9AB-477B45A8C858}" presName="spNode" presStyleCnt="0"/>
      <dgm:spPr/>
    </dgm:pt>
    <dgm:pt modelId="{4906C0A1-5AFD-431D-9823-A6F6EC075FED}" type="pres">
      <dgm:prSet presAssocID="{F3E16E79-06C5-45F1-BDA1-A3A477E7D4E6}" presName="sibTrans" presStyleLbl="sibTrans1D1" presStyleIdx="2" presStyleCnt="5"/>
      <dgm:spPr/>
    </dgm:pt>
    <dgm:pt modelId="{E1575FD9-C8A9-4370-84A3-385D0BF726DC}" type="pres">
      <dgm:prSet presAssocID="{7C568E2A-804A-4AE0-B728-14655F4ACFEC}" presName="node" presStyleLbl="node1" presStyleIdx="3" presStyleCnt="5" custScaleX="855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A146FA-7E43-4126-B7E1-D0590D418DCF}" type="pres">
      <dgm:prSet presAssocID="{7C568E2A-804A-4AE0-B728-14655F4ACFEC}" presName="spNode" presStyleCnt="0"/>
      <dgm:spPr/>
    </dgm:pt>
    <dgm:pt modelId="{11FA561D-7D53-4008-9F0B-DA29AA59C7F3}" type="pres">
      <dgm:prSet presAssocID="{B40060AA-9C73-4133-92B8-87608525EAAF}" presName="sibTrans" presStyleLbl="sibTrans1D1" presStyleIdx="3" presStyleCnt="5"/>
      <dgm:spPr/>
    </dgm:pt>
    <dgm:pt modelId="{FB8D57F9-3C84-448D-8DBA-B1DFD697A3ED}" type="pres">
      <dgm:prSet presAssocID="{C77A3A92-397F-4826-9374-1FD9AC0700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878FE-4FAA-49D7-B5A5-8F02D592DA61}" type="pres">
      <dgm:prSet presAssocID="{C77A3A92-397F-4826-9374-1FD9AC0700FD}" presName="spNode" presStyleCnt="0"/>
      <dgm:spPr/>
    </dgm:pt>
    <dgm:pt modelId="{78AB14F7-E582-4D56-B8A3-9AA94C068A36}" type="pres">
      <dgm:prSet presAssocID="{BDAB83F8-D7D7-4434-A520-DCD8B1989A0D}" presName="sibTrans" presStyleLbl="sibTrans1D1" presStyleIdx="4" presStyleCnt="5"/>
      <dgm:spPr/>
    </dgm:pt>
  </dgm:ptLst>
  <dgm:cxnLst>
    <dgm:cxn modelId="{163C91EB-FCC5-43B7-96F5-933396A72288}" srcId="{3A766770-9DC4-4F11-A410-53ACB39D0948}" destId="{C77A3A92-397F-4826-9374-1FD9AC0700FD}" srcOrd="4" destOrd="0" parTransId="{37DF8E25-4404-4483-A695-1F1DDA47C9FE}" sibTransId="{BDAB83F8-D7D7-4434-A520-DCD8B1989A0D}"/>
    <dgm:cxn modelId="{C1AC8F8B-537A-49DC-B304-5F0BD487D575}" type="presOf" srcId="{EB584210-37C3-4908-BE16-49510BD59E8D}" destId="{F2087C9D-20B6-4F80-AB5C-267FD52DF2C2}" srcOrd="0" destOrd="0" presId="urn:microsoft.com/office/officeart/2005/8/layout/cycle6"/>
    <dgm:cxn modelId="{B749DF0A-942D-42C7-A764-E23BB0ADF988}" type="presOf" srcId="{F3E16E79-06C5-45F1-BDA1-A3A477E7D4E6}" destId="{4906C0A1-5AFD-431D-9823-A6F6EC075FED}" srcOrd="0" destOrd="0" presId="urn:microsoft.com/office/officeart/2005/8/layout/cycle6"/>
    <dgm:cxn modelId="{72F8652F-F636-441C-A62C-EEDEEDA4FA3B}" type="presOf" srcId="{D7F1D9E9-ACBA-4BF8-A9AB-477B45A8C858}" destId="{775D3E59-FE64-465D-9E35-67A317629E96}" srcOrd="0" destOrd="0" presId="urn:microsoft.com/office/officeart/2005/8/layout/cycle6"/>
    <dgm:cxn modelId="{904E57BA-A4B3-492D-BA2C-8659C6BDEB5D}" type="presOf" srcId="{B40060AA-9C73-4133-92B8-87608525EAAF}" destId="{11FA561D-7D53-4008-9F0B-DA29AA59C7F3}" srcOrd="0" destOrd="0" presId="urn:microsoft.com/office/officeart/2005/8/layout/cycle6"/>
    <dgm:cxn modelId="{A70C251E-9E85-4F74-BF2A-BBD541F1B79C}" type="presOf" srcId="{BDAB83F8-D7D7-4434-A520-DCD8B1989A0D}" destId="{78AB14F7-E582-4D56-B8A3-9AA94C068A36}" srcOrd="0" destOrd="0" presId="urn:microsoft.com/office/officeart/2005/8/layout/cycle6"/>
    <dgm:cxn modelId="{C38C67E6-FFDF-48CE-95F9-089A438C0FD4}" srcId="{3A766770-9DC4-4F11-A410-53ACB39D0948}" destId="{04988220-63B2-48AF-8172-484A2D8202BF}" srcOrd="0" destOrd="0" parTransId="{716E8676-FA72-46F4-A40F-D0D0B29A5627}" sibTransId="{EB584210-37C3-4908-BE16-49510BD59E8D}"/>
    <dgm:cxn modelId="{0746282E-FDC4-48E4-B718-AC303611A650}" type="presOf" srcId="{5F318E22-A9D1-4071-8C2A-EC7C1F44EF56}" destId="{8741B6DF-6767-423A-A12B-D5756E45E242}" srcOrd="0" destOrd="0" presId="urn:microsoft.com/office/officeart/2005/8/layout/cycle6"/>
    <dgm:cxn modelId="{1198D460-10DD-4898-B64E-27C325D96B63}" type="presOf" srcId="{04988220-63B2-48AF-8172-484A2D8202BF}" destId="{8DA30776-0C1B-4F0B-BF38-C83C5741D584}" srcOrd="0" destOrd="0" presId="urn:microsoft.com/office/officeart/2005/8/layout/cycle6"/>
    <dgm:cxn modelId="{551D08C0-F8CE-4196-A116-E40278AB1352}" type="presOf" srcId="{7C568E2A-804A-4AE0-B728-14655F4ACFEC}" destId="{E1575FD9-C8A9-4370-84A3-385D0BF726DC}" srcOrd="0" destOrd="0" presId="urn:microsoft.com/office/officeart/2005/8/layout/cycle6"/>
    <dgm:cxn modelId="{77AA3731-980F-40B9-8BD7-D20825C008E8}" srcId="{3A766770-9DC4-4F11-A410-53ACB39D0948}" destId="{7C568E2A-804A-4AE0-B728-14655F4ACFEC}" srcOrd="3" destOrd="0" parTransId="{7184452E-C2DC-440D-8C42-3FFABD39DA40}" sibTransId="{B40060AA-9C73-4133-92B8-87608525EAAF}"/>
    <dgm:cxn modelId="{8CD13A59-72AC-4167-9C8D-E457B32C06E2}" srcId="{3A766770-9DC4-4F11-A410-53ACB39D0948}" destId="{D7F1D9E9-ACBA-4BF8-A9AB-477B45A8C858}" srcOrd="2" destOrd="0" parTransId="{5BCDF828-332B-4AEB-82C8-63CA2D49BCB9}" sibTransId="{F3E16E79-06C5-45F1-BDA1-A3A477E7D4E6}"/>
    <dgm:cxn modelId="{949BD33F-116C-4B0E-B615-0B4476B54C84}" type="presOf" srcId="{89E33FAA-D0C3-42B1-A25F-6D427FDB3BC0}" destId="{F400E927-91B2-4EB2-9994-FE9BE61205C5}" srcOrd="0" destOrd="0" presId="urn:microsoft.com/office/officeart/2005/8/layout/cycle6"/>
    <dgm:cxn modelId="{19266F0D-F8F8-40B9-B82A-1457D46B70F1}" srcId="{3A766770-9DC4-4F11-A410-53ACB39D0948}" destId="{89E33FAA-D0C3-42B1-A25F-6D427FDB3BC0}" srcOrd="1" destOrd="0" parTransId="{FF33D5E8-1AB9-4C25-B66D-E596E4855CAD}" sibTransId="{5F318E22-A9D1-4071-8C2A-EC7C1F44EF56}"/>
    <dgm:cxn modelId="{D1770216-8369-4553-A2B2-0E6ED3958ED5}" type="presOf" srcId="{3A766770-9DC4-4F11-A410-53ACB39D0948}" destId="{52B2A480-1144-416A-9B41-44771C94AA4F}" srcOrd="0" destOrd="0" presId="urn:microsoft.com/office/officeart/2005/8/layout/cycle6"/>
    <dgm:cxn modelId="{8613D3C5-614A-4BC7-BEEB-6AA19490320D}" type="presOf" srcId="{C77A3A92-397F-4826-9374-1FD9AC0700FD}" destId="{FB8D57F9-3C84-448D-8DBA-B1DFD697A3ED}" srcOrd="0" destOrd="0" presId="urn:microsoft.com/office/officeart/2005/8/layout/cycle6"/>
    <dgm:cxn modelId="{CF87C685-9B71-4556-9DBB-D3F72E3A3C02}" type="presParOf" srcId="{52B2A480-1144-416A-9B41-44771C94AA4F}" destId="{8DA30776-0C1B-4F0B-BF38-C83C5741D584}" srcOrd="0" destOrd="0" presId="urn:microsoft.com/office/officeart/2005/8/layout/cycle6"/>
    <dgm:cxn modelId="{9C5C8C36-CCCE-42E7-BDF8-D40801F04822}" type="presParOf" srcId="{52B2A480-1144-416A-9B41-44771C94AA4F}" destId="{BFF81E9B-7E94-4D98-A955-432B6C9F1C1D}" srcOrd="1" destOrd="0" presId="urn:microsoft.com/office/officeart/2005/8/layout/cycle6"/>
    <dgm:cxn modelId="{D1CB3496-A54E-468C-9D20-D110D4056E2D}" type="presParOf" srcId="{52B2A480-1144-416A-9B41-44771C94AA4F}" destId="{F2087C9D-20B6-4F80-AB5C-267FD52DF2C2}" srcOrd="2" destOrd="0" presId="urn:microsoft.com/office/officeart/2005/8/layout/cycle6"/>
    <dgm:cxn modelId="{6086A6AA-6545-4B40-AE35-7C117270844B}" type="presParOf" srcId="{52B2A480-1144-416A-9B41-44771C94AA4F}" destId="{F400E927-91B2-4EB2-9994-FE9BE61205C5}" srcOrd="3" destOrd="0" presId="urn:microsoft.com/office/officeart/2005/8/layout/cycle6"/>
    <dgm:cxn modelId="{2EBE3F3B-817F-4716-9A27-1FB3C13A5810}" type="presParOf" srcId="{52B2A480-1144-416A-9B41-44771C94AA4F}" destId="{B41FDB7C-EAE8-47C3-9CF4-966F4057BDCE}" srcOrd="4" destOrd="0" presId="urn:microsoft.com/office/officeart/2005/8/layout/cycle6"/>
    <dgm:cxn modelId="{3D652C87-2A7D-440C-8B6F-E1B47F9B3255}" type="presParOf" srcId="{52B2A480-1144-416A-9B41-44771C94AA4F}" destId="{8741B6DF-6767-423A-A12B-D5756E45E242}" srcOrd="5" destOrd="0" presId="urn:microsoft.com/office/officeart/2005/8/layout/cycle6"/>
    <dgm:cxn modelId="{717B2BDA-BDED-4A7E-840B-07E28AC3DB0F}" type="presParOf" srcId="{52B2A480-1144-416A-9B41-44771C94AA4F}" destId="{775D3E59-FE64-465D-9E35-67A317629E96}" srcOrd="6" destOrd="0" presId="urn:microsoft.com/office/officeart/2005/8/layout/cycle6"/>
    <dgm:cxn modelId="{076EF75A-BD5B-475B-A921-03322AC0CE26}" type="presParOf" srcId="{52B2A480-1144-416A-9B41-44771C94AA4F}" destId="{9E90A8CD-B031-4D81-93BA-DB6873CF2072}" srcOrd="7" destOrd="0" presId="urn:microsoft.com/office/officeart/2005/8/layout/cycle6"/>
    <dgm:cxn modelId="{0076AAD9-8343-4489-919F-007F28573D4F}" type="presParOf" srcId="{52B2A480-1144-416A-9B41-44771C94AA4F}" destId="{4906C0A1-5AFD-431D-9823-A6F6EC075FED}" srcOrd="8" destOrd="0" presId="urn:microsoft.com/office/officeart/2005/8/layout/cycle6"/>
    <dgm:cxn modelId="{E5473DB6-C036-419C-82A9-AA7CC6640E52}" type="presParOf" srcId="{52B2A480-1144-416A-9B41-44771C94AA4F}" destId="{E1575FD9-C8A9-4370-84A3-385D0BF726DC}" srcOrd="9" destOrd="0" presId="urn:microsoft.com/office/officeart/2005/8/layout/cycle6"/>
    <dgm:cxn modelId="{822002B0-A9C0-4464-944C-92DCA9D78679}" type="presParOf" srcId="{52B2A480-1144-416A-9B41-44771C94AA4F}" destId="{CBA146FA-7E43-4126-B7E1-D0590D418DCF}" srcOrd="10" destOrd="0" presId="urn:microsoft.com/office/officeart/2005/8/layout/cycle6"/>
    <dgm:cxn modelId="{51C1925C-BA5C-4CBA-AB4D-A8951B50A2B6}" type="presParOf" srcId="{52B2A480-1144-416A-9B41-44771C94AA4F}" destId="{11FA561D-7D53-4008-9F0B-DA29AA59C7F3}" srcOrd="11" destOrd="0" presId="urn:microsoft.com/office/officeart/2005/8/layout/cycle6"/>
    <dgm:cxn modelId="{E6AA885F-589F-49B0-9403-5F43D48D7E9B}" type="presParOf" srcId="{52B2A480-1144-416A-9B41-44771C94AA4F}" destId="{FB8D57F9-3C84-448D-8DBA-B1DFD697A3ED}" srcOrd="12" destOrd="0" presId="urn:microsoft.com/office/officeart/2005/8/layout/cycle6"/>
    <dgm:cxn modelId="{40439030-2808-4C4F-8A20-3AC3BB28E170}" type="presParOf" srcId="{52B2A480-1144-416A-9B41-44771C94AA4F}" destId="{C96878FE-4FAA-49D7-B5A5-8F02D592DA61}" srcOrd="13" destOrd="0" presId="urn:microsoft.com/office/officeart/2005/8/layout/cycle6"/>
    <dgm:cxn modelId="{FD4A4C79-A950-4BAA-8980-1FC8D565351E}" type="presParOf" srcId="{52B2A480-1144-416A-9B41-44771C94AA4F}" destId="{78AB14F7-E582-4D56-B8A3-9AA94C068A36}" srcOrd="14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61141-C751-45F4-84BF-81B91D3B7560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6CF3F-C022-4614-A924-C9D5AE2AEE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6CF3F-C022-4614-A924-C9D5AE2AEEB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6CF3F-C022-4614-A924-C9D5AE2AEEB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6CF3F-C022-4614-A924-C9D5AE2AEEB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71EAD7-4DE9-4EAE-B730-06559A9652E7}" type="datetimeFigureOut">
              <a:rPr lang="ru-RU" smtClean="0"/>
              <a:pPr/>
              <a:t>27.12.2010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07F2DE-D0C6-4062-A3AB-EA56626D0F5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oleObject" Target="../embeddings/Microsoft_Office_Excel_97-2003_Worksheet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85725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Sokhumi State University</a:t>
            </a:r>
            <a:br>
              <a:rPr lang="en-US" sz="1600" dirty="0" smtClean="0"/>
            </a:br>
            <a:r>
              <a:rPr lang="en-US" sz="1600" dirty="0" err="1" smtClean="0"/>
              <a:t>Shota</a:t>
            </a:r>
            <a:r>
              <a:rPr lang="en-US" sz="1600" dirty="0" smtClean="0"/>
              <a:t> </a:t>
            </a:r>
            <a:r>
              <a:rPr lang="en-US" sz="1600" dirty="0" err="1" smtClean="0"/>
              <a:t>Rustaveli</a:t>
            </a:r>
            <a:r>
              <a:rPr lang="en-US" sz="1600" dirty="0" smtClean="0"/>
              <a:t> State University</a:t>
            </a:r>
            <a:endParaRPr lang="ru-RU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8072494" cy="235745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Franklin Gothic Demi" pitchFamily="34" charset="0"/>
              </a:rPr>
              <a:t>Modernization </a:t>
            </a:r>
            <a:r>
              <a:rPr lang="en-US" dirty="0">
                <a:solidFill>
                  <a:schemeClr val="tx1"/>
                </a:solidFill>
                <a:latin typeface="Franklin Gothic Demi" pitchFamily="34" charset="0"/>
              </a:rPr>
              <a:t>of Educational Process as a Mean to Satisfy the Requirements of </a:t>
            </a:r>
            <a:r>
              <a:rPr lang="cs-CZ" dirty="0">
                <a:solidFill>
                  <a:schemeClr val="tx1"/>
                </a:solidFill>
                <a:latin typeface="Franklin Gothic Demi" pitchFamily="34" charset="0"/>
              </a:rPr>
              <a:t>Labour</a:t>
            </a:r>
            <a:r>
              <a:rPr lang="en-US" dirty="0">
                <a:solidFill>
                  <a:schemeClr val="tx1"/>
                </a:solidFill>
                <a:latin typeface="Franklin Gothic Demi" pitchFamily="34" charset="0"/>
              </a:rPr>
              <a:t>-market in the Field of Culture </a:t>
            </a:r>
            <a:r>
              <a:rPr lang="en-US" dirty="0" smtClean="0">
                <a:solidFill>
                  <a:schemeClr val="tx1"/>
                </a:solidFill>
                <a:latin typeface="Franklin Gothic Demi" pitchFamily="34" charset="0"/>
              </a:rPr>
              <a:t>Management</a:t>
            </a:r>
          </a:p>
          <a:p>
            <a:endParaRPr lang="en-US" dirty="0">
              <a:solidFill>
                <a:schemeClr val="tx1"/>
              </a:solidFill>
              <a:latin typeface="Franklin Gothic Dem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Franklin Gothic Demi" pitchFamily="34" charset="0"/>
            </a:endParaRPr>
          </a:p>
          <a:p>
            <a:endParaRPr lang="ru-RU" sz="1600" dirty="0">
              <a:solidFill>
                <a:schemeClr val="tx1"/>
              </a:solidFill>
              <a:latin typeface="Franklin Gothic Dem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7772400" cy="285752"/>
          </a:xfrm>
        </p:spPr>
        <p:txBody>
          <a:bodyPr anchor="t"/>
          <a:lstStyle/>
          <a:p>
            <a:pPr algn="ctr"/>
            <a:r>
              <a:rPr sz="1800" smtClean="0"/>
              <a:t>Main employment partners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143932" cy="485778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Museums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Libraries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Theaters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atin typeface="+mj-lt"/>
              </a:rPr>
              <a:t>Publishers</a:t>
            </a:r>
            <a:endParaRPr lang="ru-RU" sz="1400" dirty="0"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7858180" cy="571504"/>
          </a:xfrm>
        </p:spPr>
        <p:txBody>
          <a:bodyPr anchor="t"/>
          <a:lstStyle/>
          <a:p>
            <a:pPr algn="ctr"/>
            <a:r>
              <a:rPr sz="1800" smtClean="0"/>
              <a:t>Alumni Employemnt Survey 2007</a:t>
            </a:r>
            <a:br>
              <a:rPr sz="1800" smtClean="0"/>
            </a:br>
            <a:r>
              <a:rPr sz="1400" smtClean="0"/>
              <a:t>Humanities Faculty (SSU)</a:t>
            </a:r>
            <a:endParaRPr lang="ru-RU" sz="1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00034" y="1500174"/>
          <a:ext cx="7429552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214282" y="3786190"/>
          <a:ext cx="8215370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7772400" cy="571504"/>
          </a:xfrm>
        </p:spPr>
        <p:txBody>
          <a:bodyPr anchor="t"/>
          <a:lstStyle/>
          <a:p>
            <a:pPr algn="ctr"/>
            <a:r>
              <a:rPr sz="2000" smtClean="0"/>
              <a:t>SWOT analysis of the educational programs of the Humanities Faculty and </a:t>
            </a:r>
            <a:r>
              <a:rPr sz="2000" smtClean="0"/>
              <a:t>Culturology (SSU)</a:t>
            </a:r>
            <a:endParaRPr lang="ru-RU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643050"/>
            <a:ext cx="8429684" cy="4643470"/>
          </a:xfrm>
        </p:spPr>
        <p:txBody>
          <a:bodyPr/>
          <a:lstStyle/>
          <a:p>
            <a:r>
              <a:rPr lang="en-US" sz="1600" dirty="0" smtClean="0">
                <a:latin typeface="+mj-lt"/>
              </a:rPr>
              <a:t>S – strengths </a:t>
            </a:r>
            <a:r>
              <a:rPr lang="en-US" sz="1600" dirty="0" smtClean="0">
                <a:latin typeface="+mj-lt"/>
              </a:rPr>
              <a:t>    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+mj-lt"/>
              </a:rPr>
              <a:t> </a:t>
            </a:r>
            <a:r>
              <a:rPr lang="en-US" sz="1200" dirty="0" smtClean="0">
                <a:latin typeface="+mj-lt"/>
              </a:rPr>
              <a:t>Highly </a:t>
            </a:r>
            <a:r>
              <a:rPr lang="en-US" sz="1200" dirty="0" smtClean="0">
                <a:latin typeface="+mj-lt"/>
              </a:rPr>
              <a:t>qualified academic personnel </a:t>
            </a:r>
            <a:endParaRPr lang="en-US" sz="1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Lowest </a:t>
            </a:r>
            <a:r>
              <a:rPr lang="en-US" sz="1200" dirty="0" smtClean="0">
                <a:latin typeface="+mj-lt"/>
              </a:rPr>
              <a:t>tuition fee </a:t>
            </a:r>
            <a:endParaRPr lang="en-US" sz="1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Wide </a:t>
            </a:r>
            <a:r>
              <a:rPr lang="en-US" sz="1200" dirty="0" smtClean="0">
                <a:latin typeface="+mj-lt"/>
              </a:rPr>
              <a:t>range of specialties at all three cycles of Higher </a:t>
            </a:r>
            <a:r>
              <a:rPr lang="en-US" sz="1200" dirty="0" smtClean="0">
                <a:latin typeface="+mj-lt"/>
              </a:rPr>
              <a:t>Education</a:t>
            </a: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5 scientific and research institutions at the Humanities faculty</a:t>
            </a:r>
            <a:endParaRPr lang="ru-RU" sz="1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Educational programs </a:t>
            </a:r>
            <a:r>
              <a:rPr lang="en-US" sz="1200" dirty="0" smtClean="0">
                <a:latin typeface="+mj-lt"/>
              </a:rPr>
              <a:t>in </a:t>
            </a:r>
            <a:r>
              <a:rPr lang="en-US" sz="1200" dirty="0" smtClean="0">
                <a:latin typeface="+mj-lt"/>
              </a:rPr>
              <a:t>correspondence with the European credit transfer </a:t>
            </a:r>
            <a:r>
              <a:rPr lang="en-US" sz="1200" dirty="0" smtClean="0">
                <a:latin typeface="+mj-lt"/>
              </a:rPr>
              <a:t>system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Transparent </a:t>
            </a:r>
            <a:r>
              <a:rPr lang="en-US" sz="1200" dirty="0" smtClean="0">
                <a:latin typeface="+mj-lt"/>
              </a:rPr>
              <a:t>and </a:t>
            </a:r>
            <a:r>
              <a:rPr lang="en-US" sz="1200" dirty="0" smtClean="0">
                <a:latin typeface="+mj-lt"/>
              </a:rPr>
              <a:t>flexible educational programs  (major and minor courses)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Students’ self-government </a:t>
            </a:r>
            <a:endParaRPr lang="en-US" sz="1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en-US" sz="1200" dirty="0" smtClean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W – </a:t>
            </a:r>
            <a:r>
              <a:rPr lang="en-US" sz="1600" dirty="0" smtClean="0">
                <a:latin typeface="+mj-lt"/>
              </a:rPr>
              <a:t>weaknesses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Programs </a:t>
            </a:r>
            <a:r>
              <a:rPr lang="en-US" sz="1200" dirty="0" smtClean="0">
                <a:latin typeface="+mj-lt"/>
              </a:rPr>
              <a:t>give g</a:t>
            </a:r>
            <a:r>
              <a:rPr lang="en-US" sz="1200" dirty="0" smtClean="0">
                <a:latin typeface="+mj-lt"/>
              </a:rPr>
              <a:t>eneral</a:t>
            </a:r>
            <a:r>
              <a:rPr lang="en-US" sz="1200" dirty="0" smtClean="0">
                <a:latin typeface="+mj-lt"/>
              </a:rPr>
              <a:t>, fundamental </a:t>
            </a:r>
            <a:r>
              <a:rPr lang="en-US" sz="1200" dirty="0" smtClean="0">
                <a:latin typeface="+mj-lt"/>
              </a:rPr>
              <a:t>knowledge – lack of </a:t>
            </a:r>
            <a:r>
              <a:rPr lang="en-US" sz="1200" dirty="0" smtClean="0">
                <a:latin typeface="+mj-lt"/>
              </a:rPr>
              <a:t>specialists of the specific </a:t>
            </a:r>
            <a:r>
              <a:rPr lang="en-US" sz="1200" dirty="0" smtClean="0">
                <a:latin typeface="+mj-lt"/>
              </a:rPr>
              <a:t>profile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 Lack of modern </a:t>
            </a:r>
            <a:r>
              <a:rPr lang="en-US" sz="1200" dirty="0" smtClean="0">
                <a:latin typeface="+mj-lt"/>
              </a:rPr>
              <a:t>methods in the teaching process </a:t>
            </a:r>
            <a:endParaRPr lang="en-US" sz="12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Practice elements are less demonstrated in the educational </a:t>
            </a:r>
            <a:r>
              <a:rPr lang="en-US" sz="1200" dirty="0" smtClean="0">
                <a:latin typeface="+mj-lt"/>
              </a:rPr>
              <a:t>programs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Faculty does not have a </a:t>
            </a:r>
            <a:r>
              <a:rPr lang="en-US" sz="1200" dirty="0" smtClean="0">
                <a:latin typeface="+mj-lt"/>
              </a:rPr>
              <a:t>webpage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Material and technical resources require improvement and </a:t>
            </a:r>
            <a:r>
              <a:rPr lang="en-US" sz="1200" dirty="0" smtClean="0">
                <a:latin typeface="+mj-lt"/>
              </a:rPr>
              <a:t>development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Non-sufficient </a:t>
            </a:r>
            <a:r>
              <a:rPr lang="en-US" sz="1200" dirty="0" smtClean="0">
                <a:latin typeface="+mj-lt"/>
              </a:rPr>
              <a:t>number of </a:t>
            </a:r>
            <a:r>
              <a:rPr lang="en-US" sz="1200" dirty="0" smtClean="0">
                <a:latin typeface="+mj-lt"/>
              </a:rPr>
              <a:t>computers, no </a:t>
            </a:r>
            <a:r>
              <a:rPr lang="en-US" sz="1200" dirty="0" smtClean="0">
                <a:latin typeface="+mj-lt"/>
              </a:rPr>
              <a:t>copying and scanning </a:t>
            </a:r>
            <a:r>
              <a:rPr lang="en-US" sz="1200" dirty="0" smtClean="0">
                <a:latin typeface="+mj-lt"/>
              </a:rPr>
              <a:t>machines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No </a:t>
            </a:r>
            <a:r>
              <a:rPr lang="en-US" sz="1200" dirty="0" smtClean="0">
                <a:latin typeface="+mj-lt"/>
              </a:rPr>
              <a:t>implementation of exchange programs for students and academic staff</a:t>
            </a:r>
            <a:endParaRPr lang="ru-RU" sz="1200" dirty="0" smtClean="0">
              <a:latin typeface="+mj-lt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000108"/>
            <a:ext cx="7772400" cy="571504"/>
          </a:xfrm>
        </p:spPr>
        <p:txBody>
          <a:bodyPr/>
          <a:lstStyle/>
          <a:p>
            <a:pPr algn="ctr"/>
            <a:r>
              <a:rPr sz="1800" smtClean="0"/>
              <a:t>SWOT analysis of the educational programs of the Humanities Faculty and Culturology (SSU)</a:t>
            </a:r>
            <a:endParaRPr lang="ru-RU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1714488"/>
            <a:ext cx="8113614" cy="4786346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smtClean="0">
                <a:latin typeface="+mj-lt"/>
              </a:rPr>
              <a:t>O – </a:t>
            </a:r>
            <a:r>
              <a:rPr lang="en-US" sz="1600" dirty="0" smtClean="0">
                <a:latin typeface="+mj-lt"/>
              </a:rPr>
              <a:t>opportunities</a:t>
            </a: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Implementation of new innovative teaching </a:t>
            </a:r>
            <a:r>
              <a:rPr lang="en-US" sz="1200" dirty="0" smtClean="0">
                <a:latin typeface="+mj-lt"/>
              </a:rPr>
              <a:t>methods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Participation in different competitions and </a:t>
            </a:r>
            <a:r>
              <a:rPr lang="en-US" sz="1200" dirty="0" smtClean="0">
                <a:latin typeface="+mj-lt"/>
              </a:rPr>
              <a:t>projects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Usage of new technologies in the teaching </a:t>
            </a:r>
            <a:r>
              <a:rPr lang="en-US" sz="1200" dirty="0" smtClean="0">
                <a:latin typeface="+mj-lt"/>
              </a:rPr>
              <a:t>process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Establishing contacts with foreign universities and signing </a:t>
            </a:r>
            <a:r>
              <a:rPr lang="en-US" sz="1200" dirty="0" smtClean="0">
                <a:latin typeface="+mj-lt"/>
              </a:rPr>
              <a:t>memorandums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Availability of exchange </a:t>
            </a:r>
            <a:r>
              <a:rPr lang="en-US" sz="1200" dirty="0" smtClean="0">
                <a:latin typeface="+mj-lt"/>
              </a:rPr>
              <a:t>programs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Integration with European education system as a part of Bologna </a:t>
            </a:r>
            <a:r>
              <a:rPr lang="en-US" sz="1200" dirty="0" smtClean="0">
                <a:latin typeface="+mj-lt"/>
              </a:rPr>
              <a:t>System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Contacts establishment with the potential employers, their engagement in the educational programs elaboration process, maintaining joint </a:t>
            </a:r>
            <a:r>
              <a:rPr lang="en-US" sz="1200" dirty="0" smtClean="0">
                <a:latin typeface="+mj-lt"/>
              </a:rPr>
              <a:t>projects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Close collaboration with the Ministry of Education and Science of Georgia, National center of Education </a:t>
            </a:r>
            <a:r>
              <a:rPr lang="en-US" sz="1200" dirty="0" smtClean="0">
                <a:latin typeface="+mj-lt"/>
              </a:rPr>
              <a:t>Quality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Improvement of the education quality using internal and external control </a:t>
            </a:r>
            <a:r>
              <a:rPr lang="en-US" sz="1200" dirty="0" smtClean="0">
                <a:latin typeface="+mj-lt"/>
              </a:rPr>
              <a:t>mechanisms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dirty="0" smtClean="0">
                <a:latin typeface="+mj-lt"/>
              </a:rPr>
              <a:t>Opportunities of finding additional financing </a:t>
            </a:r>
            <a:r>
              <a:rPr lang="en-US" sz="1200" dirty="0" smtClean="0">
                <a:latin typeface="+mj-lt"/>
              </a:rPr>
              <a:t>sources</a:t>
            </a:r>
          </a:p>
          <a:p>
            <a:pPr lvl="0">
              <a:buFont typeface="Arial" pitchFamily="34" charset="0"/>
              <a:buChar char="•"/>
            </a:pPr>
            <a:endParaRPr lang="en-US" sz="1200" dirty="0" smtClean="0">
              <a:latin typeface="+mj-lt"/>
            </a:endParaRPr>
          </a:p>
          <a:p>
            <a:r>
              <a:rPr lang="en-US" sz="1700" dirty="0" smtClean="0">
                <a:latin typeface="+mj-lt"/>
              </a:rPr>
              <a:t>T – threads</a:t>
            </a:r>
            <a:endParaRPr lang="ru-RU" sz="1700" dirty="0" smtClean="0">
              <a:latin typeface="+mj-lt"/>
            </a:endParaRPr>
          </a:p>
          <a:p>
            <a:r>
              <a:rPr lang="en-US" sz="1200" dirty="0" smtClean="0">
                <a:latin typeface="+mj-lt"/>
              </a:rPr>
              <a:t> </a:t>
            </a:r>
            <a:endParaRPr lang="ru-RU" sz="12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Loss or decreasing of interest in Humanities </a:t>
            </a:r>
            <a:r>
              <a:rPr lang="en-US" sz="1300" dirty="0" smtClean="0">
                <a:latin typeface="+mj-lt"/>
              </a:rPr>
              <a:t>faculty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Tendency among the students to choose English philology educational program, </a:t>
            </a:r>
            <a:r>
              <a:rPr lang="en-US" sz="1300" dirty="0" smtClean="0">
                <a:latin typeface="+mj-lt"/>
              </a:rPr>
              <a:t>less </a:t>
            </a:r>
            <a:r>
              <a:rPr lang="en-US" sz="1300" dirty="0" smtClean="0">
                <a:latin typeface="+mj-lt"/>
              </a:rPr>
              <a:t>interest in other humanities </a:t>
            </a:r>
            <a:r>
              <a:rPr lang="en-US" sz="1300" dirty="0" smtClean="0">
                <a:latin typeface="+mj-lt"/>
              </a:rPr>
              <a:t>program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High competition from larger and recognized state </a:t>
            </a:r>
            <a:r>
              <a:rPr lang="en-US" sz="1300" dirty="0" smtClean="0">
                <a:latin typeface="+mj-lt"/>
              </a:rPr>
              <a:t>universities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Alumni’s employment low rate; employment not in the field of their </a:t>
            </a:r>
            <a:r>
              <a:rPr lang="en-US" sz="1300" dirty="0" smtClean="0">
                <a:latin typeface="+mj-lt"/>
              </a:rPr>
              <a:t>specialty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A narrow segment of labor </a:t>
            </a:r>
            <a:r>
              <a:rPr lang="en-US" sz="1300" dirty="0" smtClean="0">
                <a:latin typeface="+mj-lt"/>
              </a:rPr>
              <a:t>market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Poor economic situation which is reflected on the students’ </a:t>
            </a:r>
            <a:r>
              <a:rPr lang="en-US" sz="1300" dirty="0" smtClean="0">
                <a:latin typeface="+mj-lt"/>
              </a:rPr>
              <a:t>solvency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Possibility of personnel and academic staff flow to other highly paid higher education </a:t>
            </a:r>
            <a:r>
              <a:rPr lang="en-US" sz="1300" dirty="0" smtClean="0">
                <a:latin typeface="+mj-lt"/>
              </a:rPr>
              <a:t>institutions</a:t>
            </a:r>
            <a:endParaRPr lang="ru-RU" sz="1300" dirty="0" smtClean="0">
              <a:latin typeface="+mj-lt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Budget resources limitation which hinders the improvement of the infrastructure </a:t>
            </a:r>
            <a:r>
              <a:rPr lang="en-US" sz="1300" dirty="0" smtClean="0">
                <a:latin typeface="+mj-lt"/>
              </a:rPr>
              <a:t>development</a:t>
            </a:r>
            <a:endParaRPr lang="ru-RU" sz="13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300" dirty="0" smtClean="0">
                <a:latin typeface="+mj-lt"/>
              </a:rPr>
              <a:t>Possible tuition fee growth due to the current economic </a:t>
            </a:r>
            <a:r>
              <a:rPr lang="en-US" sz="1300" dirty="0" smtClean="0">
                <a:latin typeface="+mj-lt"/>
              </a:rPr>
              <a:t>situation</a:t>
            </a:r>
            <a:endParaRPr lang="ru-RU" sz="1300" dirty="0" smtClean="0">
              <a:latin typeface="+mj-lt"/>
            </a:endParaRPr>
          </a:p>
          <a:p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7772400" cy="500066"/>
          </a:xfrm>
        </p:spPr>
        <p:txBody>
          <a:bodyPr anchor="t"/>
          <a:lstStyle/>
          <a:p>
            <a:pPr algn="ctr"/>
            <a:r>
              <a:rPr sz="2000" smtClean="0"/>
              <a:t>Higher Education System of Georgia</a:t>
            </a:r>
            <a:endParaRPr lang="ru-RU" sz="20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286248" y="1397000"/>
          <a:ext cx="3333752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28596" y="3357562"/>
            <a:ext cx="307183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+mj-lt"/>
              </a:rPr>
              <a:t>Higher Education System Management</a:t>
            </a:r>
            <a:endParaRPr lang="ru-RU" b="1" dirty="0">
              <a:latin typeface="+mj-lt"/>
            </a:endParaRPr>
          </a:p>
        </p:txBody>
      </p:sp>
      <p:cxnSp>
        <p:nvCxnSpPr>
          <p:cNvPr id="8" name="Straight Connector 7"/>
          <p:cNvCxnSpPr>
            <a:stCxn id="6" idx="3"/>
          </p:cNvCxnSpPr>
          <p:nvPr/>
        </p:nvCxnSpPr>
        <p:spPr>
          <a:xfrm flipV="1">
            <a:off x="3500430" y="1857364"/>
            <a:ext cx="785818" cy="1957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3"/>
          </p:cNvCxnSpPr>
          <p:nvPr/>
        </p:nvCxnSpPr>
        <p:spPr>
          <a:xfrm flipV="1">
            <a:off x="3500430" y="2714620"/>
            <a:ext cx="785818" cy="1100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3"/>
          </p:cNvCxnSpPr>
          <p:nvPr/>
        </p:nvCxnSpPr>
        <p:spPr>
          <a:xfrm flipV="1">
            <a:off x="3500430" y="3500438"/>
            <a:ext cx="785818" cy="314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3"/>
          </p:cNvCxnSpPr>
          <p:nvPr/>
        </p:nvCxnSpPr>
        <p:spPr>
          <a:xfrm>
            <a:off x="3500430" y="3814762"/>
            <a:ext cx="785818" cy="542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3"/>
          </p:cNvCxnSpPr>
          <p:nvPr/>
        </p:nvCxnSpPr>
        <p:spPr>
          <a:xfrm>
            <a:off x="3500430" y="3814762"/>
            <a:ext cx="785818" cy="1471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3"/>
          </p:cNvCxnSpPr>
          <p:nvPr/>
        </p:nvCxnSpPr>
        <p:spPr>
          <a:xfrm>
            <a:off x="3500430" y="3814762"/>
            <a:ext cx="785818" cy="2186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57298"/>
            <a:ext cx="7772400" cy="1321894"/>
          </a:xfrm>
        </p:spPr>
        <p:txBody>
          <a:bodyPr anchor="ctr"/>
          <a:lstStyle/>
          <a:p>
            <a:r>
              <a:rPr sz="2800" smtClean="0"/>
              <a:t>Types of HEIs </a:t>
            </a:r>
            <a:endParaRPr lang="ru-RU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82" y="5072074"/>
            <a:ext cx="8929718" cy="1438716"/>
          </a:xfrm>
        </p:spPr>
        <p:txBody>
          <a:bodyPr anchor="ctr"/>
          <a:lstStyle/>
          <a:p>
            <a:pPr lvl="0"/>
            <a:r>
              <a:rPr lang="en-US" sz="1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Higher </a:t>
            </a:r>
            <a:r>
              <a:rPr lang="en-US" sz="1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Education Cycles </a:t>
            </a:r>
            <a:endParaRPr lang="ru-RU" sz="1600" b="1" dirty="0" smtClean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928926" y="1357298"/>
          <a:ext cx="5572164" cy="1285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28596" y="2786058"/>
          <a:ext cx="8358246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4143372" y="5000636"/>
          <a:ext cx="2786082" cy="146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754942"/>
          </a:xfrm>
        </p:spPr>
        <p:txBody>
          <a:bodyPr anchor="t"/>
          <a:lstStyle/>
          <a:p>
            <a:pPr algn="ctr"/>
            <a:r>
              <a:rPr sz="2000" smtClean="0"/>
              <a:t>The basic specialties and number of students of SSU for the implementation of the project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5715016"/>
            <a:ext cx="8113614" cy="357190"/>
          </a:xfrm>
        </p:spPr>
        <p:txBody>
          <a:bodyPr/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Undergraduate programs – 411                                                      Graduate Programs - 77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9089" name="Chart 9"/>
          <p:cNvGraphicFramePr>
            <a:graphicFrameLocks/>
          </p:cNvGraphicFramePr>
          <p:nvPr/>
        </p:nvGraphicFramePr>
        <p:xfrm>
          <a:off x="428596" y="2143116"/>
          <a:ext cx="4071966" cy="2786082"/>
        </p:xfrm>
        <a:graphic>
          <a:graphicData uri="http://schemas.openxmlformats.org/presentationml/2006/ole">
            <p:oleObj spid="_x0000_s89089" name="Chart" r:id="rId4" imgW="6011177" imgH="3206774" progId="Excel.Sheet.8">
              <p:embed/>
            </p:oleObj>
          </a:graphicData>
        </a:graphic>
      </p:graphicFrame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0" y="320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9092" name="Chart 10"/>
          <p:cNvGraphicFramePr>
            <a:graphicFrameLocks/>
          </p:cNvGraphicFramePr>
          <p:nvPr/>
        </p:nvGraphicFramePr>
        <p:xfrm>
          <a:off x="4643438" y="2143116"/>
          <a:ext cx="4000528" cy="2786082"/>
        </p:xfrm>
        <a:graphic>
          <a:graphicData uri="http://schemas.openxmlformats.org/presentationml/2006/ole">
            <p:oleObj spid="_x0000_s89092" name="Chart" r:id="rId5" imgW="6102625" imgH="3206774" progId="Excel.Sheet.8">
              <p:embed/>
            </p:oleObj>
          </a:graphicData>
        </a:graphic>
      </p:graphicFrame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366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28670"/>
            <a:ext cx="7772400" cy="571504"/>
          </a:xfrm>
        </p:spPr>
        <p:txBody>
          <a:bodyPr anchor="t"/>
          <a:lstStyle/>
          <a:p>
            <a:pPr algn="ctr"/>
            <a:r>
              <a:rPr sz="2400" smtClean="0"/>
              <a:t>Description of the labor market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2928934"/>
            <a:ext cx="8143932" cy="357190"/>
          </a:xfrm>
        </p:spPr>
        <p:txBody>
          <a:bodyPr>
            <a:noAutofit/>
          </a:bodyPr>
          <a:lstStyle/>
          <a:p>
            <a:pPr algn="ctr"/>
            <a:r>
              <a:rPr lang="en-US" sz="1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Employees by kind of activity</a:t>
            </a:r>
            <a:endParaRPr lang="ru-RU" sz="1600" b="1" dirty="0" smtClean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71472" y="1357298"/>
          <a:ext cx="7786742" cy="1571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214282" y="3286124"/>
          <a:ext cx="8786874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785794"/>
            <a:ext cx="7772400" cy="428628"/>
          </a:xfrm>
        </p:spPr>
        <p:txBody>
          <a:bodyPr anchor="t"/>
          <a:lstStyle/>
          <a:p>
            <a:pPr algn="ctr"/>
            <a:r>
              <a:rPr sz="1600" smtClean="0">
                <a:effectLst/>
              </a:rPr>
              <a:t>Employed by level of education (%)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8662" y="3286124"/>
            <a:ext cx="7929618" cy="64294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                       Employed by level of sex (%)</a:t>
            </a:r>
          </a:p>
          <a:p>
            <a:r>
              <a:rPr lang="en-US" sz="16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Male                                                                                     Female</a:t>
            </a:r>
            <a:endParaRPr lang="ru-RU" sz="1600" b="1" dirty="0" smtClean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71472" y="1142984"/>
          <a:ext cx="7929618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642910" y="3786190"/>
          <a:ext cx="4714908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286380" y="3786190"/>
          <a:ext cx="3429024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072494" cy="357190"/>
          </a:xfrm>
        </p:spPr>
        <p:txBody>
          <a:bodyPr anchor="t"/>
          <a:lstStyle/>
          <a:p>
            <a:pPr algn="ctr"/>
            <a:r>
              <a:rPr sz="1800" smtClean="0"/>
              <a:t>Unemployment levels according to age and sex (%)</a:t>
            </a:r>
            <a:br>
              <a:rPr sz="1800" smtClean="0"/>
            </a:br>
            <a:r>
              <a:rPr sz="1800" smtClean="0"/>
              <a:t/>
            </a:r>
            <a:br>
              <a:rPr sz="1800" smtClean="0"/>
            </a:br>
            <a:r>
              <a:rPr sz="1800" smtClean="0"/>
              <a:t/>
            </a:r>
            <a:br>
              <a:rPr sz="1800" smtClean="0"/>
            </a:br>
            <a:r>
              <a:rPr sz="1800" smtClean="0"/>
              <a:t/>
            </a:r>
            <a:br>
              <a:rPr sz="1800" smtClean="0"/>
            </a:br>
            <a:r>
              <a:rPr sz="1800" smtClean="0"/>
              <a:t/>
            </a:r>
            <a:br>
              <a:rPr sz="1800" smtClean="0"/>
            </a:br>
            <a:r>
              <a:rPr sz="1800" smtClean="0"/>
              <a:t> </a:t>
            </a:r>
            <a:endParaRPr lang="ru-RU" sz="1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28596" y="1214422"/>
          <a:ext cx="8501122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42844" y="3500438"/>
          <a:ext cx="314327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214678" y="3643314"/>
          <a:ext cx="3071834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6143636" y="3500438"/>
          <a:ext cx="3000364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857232"/>
            <a:ext cx="8042176" cy="428628"/>
          </a:xfrm>
        </p:spPr>
        <p:txBody>
          <a:bodyPr anchor="t"/>
          <a:lstStyle/>
          <a:p>
            <a:pPr algn="ctr"/>
            <a:r>
              <a:rPr sz="1800" smtClean="0"/>
              <a:t>Unemployment by level of education (%)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348" y="3500438"/>
            <a:ext cx="7786742" cy="28575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1400" dirty="0" smtClean="0">
                <a:solidFill>
                  <a:schemeClr val="accent4"/>
                </a:solidFill>
              </a:rPr>
              <a:t>      </a:t>
            </a:r>
            <a:r>
              <a:rPr lang="en-US" sz="18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Male                                                                                Female</a:t>
            </a:r>
            <a:endParaRPr lang="ru-RU" sz="1800" b="1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71472" y="1285860"/>
          <a:ext cx="8143932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28596" y="3929066"/>
          <a:ext cx="3929090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572000" y="4000504"/>
          <a:ext cx="4191008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7772400" cy="357190"/>
          </a:xfrm>
        </p:spPr>
        <p:txBody>
          <a:bodyPr anchor="t"/>
          <a:lstStyle/>
          <a:p>
            <a:pPr algn="ctr"/>
            <a:r>
              <a:rPr sz="1600" i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Number of students in public institutions by specialization in 2007/2008 school year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3929066"/>
            <a:ext cx="8374222" cy="285752"/>
          </a:xfr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algn="ctr">
              <a:spcBef>
                <a:spcPct val="0"/>
              </a:spcBef>
            </a:pPr>
            <a:r>
              <a:rPr lang="en-US" sz="1600" b="1" i="1" dirty="0" smtClean="0">
                <a:ln w="635">
                  <a:noFill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Number of students in private institutions by specialization in 2008/2009 school year</a:t>
            </a:r>
            <a:endParaRPr lang="ru-RU" sz="1600" b="1" i="1" dirty="0" smtClean="0">
              <a:ln w="635">
                <a:noFill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14282" y="1214422"/>
          <a:ext cx="8643998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214282" y="3968744"/>
          <a:ext cx="6858048" cy="253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6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C486C6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726</TotalTime>
  <Words>518</Words>
  <Application>Microsoft Office PowerPoint</Application>
  <PresentationFormat>On-screen Show (4:3)</PresentationFormat>
  <Paragraphs>113</Paragraphs>
  <Slides>13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Flow</vt:lpstr>
      <vt:lpstr>Chart</vt:lpstr>
      <vt:lpstr>Sokhumi State University Shota Rustaveli State University</vt:lpstr>
      <vt:lpstr>Higher Education System of Georgia</vt:lpstr>
      <vt:lpstr>Types of HEIs </vt:lpstr>
      <vt:lpstr>The basic specialties and number of students of SSU for the implementation of the project </vt:lpstr>
      <vt:lpstr>Description of the labor market </vt:lpstr>
      <vt:lpstr>Employed by level of education (%) </vt:lpstr>
      <vt:lpstr>Unemployment levels according to age and sex (%)      </vt:lpstr>
      <vt:lpstr>Unemployment by level of education (%) </vt:lpstr>
      <vt:lpstr>Number of students in public institutions by specialization in 2007/2008 school year </vt:lpstr>
      <vt:lpstr>Main employment partners </vt:lpstr>
      <vt:lpstr>Alumni Employemnt Survey 2007 Humanities Faculty (SSU)</vt:lpstr>
      <vt:lpstr>SWOT analysis of the educational programs of the Humanities Faculty and Culturology (SSU)</vt:lpstr>
      <vt:lpstr>SWOT analysis of the educational programs of the Humanities Faculty and Culturology (SSU)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Sokhumi State University Shota Rustaveli State University</dc:title>
  <dc:creator>gvashka</dc:creator>
  <cp:lastModifiedBy>gvashka</cp:lastModifiedBy>
  <cp:revision>75</cp:revision>
  <dcterms:created xsi:type="dcterms:W3CDTF">2010-12-25T18:10:05Z</dcterms:created>
  <dcterms:modified xsi:type="dcterms:W3CDTF">2010-12-27T09:05:01Z</dcterms:modified>
</cp:coreProperties>
</file>